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s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26841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48264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2117592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83554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488143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991514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41281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77749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402961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672494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G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G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1084593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s-G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G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A741D8-CE2A-487D-A84C-7E465AD4E2CB}" type="datetimeFigureOut">
              <a:rPr lang="es-GT" smtClean="0"/>
              <a:t>6/03/2017</a:t>
            </a:fld>
            <a:endParaRPr lang="es-G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G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64DE5B-CD55-4100-B042-3A6A52FB3322}" type="slidenum">
              <a:rPr lang="es-GT" smtClean="0"/>
              <a:t>‹#›</a:t>
            </a:fld>
            <a:endParaRPr lang="es-GT"/>
          </a:p>
        </p:txBody>
      </p:sp>
    </p:spTree>
    <p:extLst>
      <p:ext uri="{BB962C8B-B14F-4D97-AF65-F5344CB8AC3E}">
        <p14:creationId xmlns:p14="http://schemas.microsoft.com/office/powerpoint/2010/main" val="3074620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G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ap.com/roadmaps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sap_dmlt_gce@sap.com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6670" y="553792"/>
            <a:ext cx="38378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SAP S4/HANA</a:t>
            </a:r>
          </a:p>
          <a:p>
            <a:r>
              <a:rPr lang="es-GT" dirty="0" smtClean="0"/>
              <a:t>2015 se lanzó 1610 es la última versión</a:t>
            </a:r>
          </a:p>
          <a:p>
            <a:endParaRPr lang="es-GT" dirty="0" smtClean="0"/>
          </a:p>
          <a:p>
            <a:endParaRPr lang="es-G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129" y="1251804"/>
            <a:ext cx="5808372" cy="24755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18231" y="875763"/>
            <a:ext cx="2614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GT" dirty="0" smtClean="0"/>
              <a:t>3 escenarios de transición</a:t>
            </a:r>
            <a:endParaRPr lang="es-GT" dirty="0"/>
          </a:p>
        </p:txBody>
      </p:sp>
      <p:sp>
        <p:nvSpPr>
          <p:cNvPr id="8" name="TextBox 7"/>
          <p:cNvSpPr txBox="1"/>
          <p:nvPr/>
        </p:nvSpPr>
        <p:spPr>
          <a:xfrm>
            <a:off x="7302321" y="1507900"/>
            <a:ext cx="37863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Migración de una implementación ERP existente a S/4HANA, no se tiene que estar en una base de datos de SAP HANA antes de la conversión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02320" y="2882042"/>
            <a:ext cx="40490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Nueva implementación, comenzar desde cero, se estandariza y mejora el </a:t>
            </a:r>
            <a:r>
              <a:rPr lang="es-GT" sz="1000" dirty="0" err="1" smtClean="0"/>
              <a:t>landscape</a:t>
            </a:r>
            <a:r>
              <a:rPr lang="es-GT" sz="1000" dirty="0" smtClean="0"/>
              <a:t>  (estructura de servidores) del sistema, para reducir TCO implementando con la tecnología más nueva, nuevos escenarios en S/4HANA y retirar la antigua estructura de servidores (</a:t>
            </a:r>
            <a:r>
              <a:rPr lang="es-GT" sz="1000" dirty="0" err="1" smtClean="0"/>
              <a:t>landscape</a:t>
            </a:r>
            <a:r>
              <a:rPr lang="es-GT" sz="1000" dirty="0" smtClean="0"/>
              <a:t>).v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02320" y="2263687"/>
            <a:ext cx="378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Transformación del de la estructura del sistema, unificación de estructuras regionales de SAP en una sola estructura de SAP HANA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453451" y="882472"/>
            <a:ext cx="14654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GT" dirty="0"/>
              <a:t>SAP S4/HANA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4827" y="4096692"/>
            <a:ext cx="40490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Nació con la idea de poder incrementar el volumen de las operaciones y ser más rápidos con el incremento de las operaciones.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OLAP = </a:t>
            </a:r>
            <a:r>
              <a:rPr lang="es-GT" sz="1000" dirty="0" err="1" smtClean="0"/>
              <a:t>On</a:t>
            </a:r>
            <a:r>
              <a:rPr lang="es-GT" sz="1000" dirty="0" smtClean="0"/>
              <a:t> Line </a:t>
            </a:r>
            <a:r>
              <a:rPr lang="es-GT" sz="1000" dirty="0" err="1" smtClean="0"/>
              <a:t>Analitics</a:t>
            </a:r>
            <a:r>
              <a:rPr lang="es-GT" sz="1000" dirty="0" smtClean="0"/>
              <a:t> </a:t>
            </a:r>
            <a:r>
              <a:rPr lang="es-GT" sz="1000" dirty="0" err="1" smtClean="0"/>
              <a:t>Processing</a:t>
            </a:r>
            <a:r>
              <a:rPr lang="es-GT" sz="1000" dirty="0" smtClean="0"/>
              <a:t> </a:t>
            </a:r>
          </a:p>
          <a:p>
            <a:pPr algn="just"/>
            <a:r>
              <a:rPr lang="es-GT" sz="1000" dirty="0" smtClean="0"/>
              <a:t>OLTT</a:t>
            </a:r>
          </a:p>
          <a:p>
            <a:pPr algn="just"/>
            <a:r>
              <a:rPr lang="es-GT" sz="1000" dirty="0" err="1" smtClean="0"/>
              <a:t>Embeded</a:t>
            </a:r>
            <a:r>
              <a:rPr lang="es-GT" sz="1000" dirty="0" smtClean="0"/>
              <a:t> </a:t>
            </a:r>
            <a:r>
              <a:rPr lang="es-GT" sz="1000" dirty="0" err="1" smtClean="0"/>
              <a:t>analitics</a:t>
            </a:r>
            <a:endParaRPr lang="es-GT" sz="1000" dirty="0" smtClean="0"/>
          </a:p>
          <a:p>
            <a:pPr algn="just"/>
            <a:endParaRPr lang="es-GT" sz="1000" dirty="0" smtClean="0"/>
          </a:p>
          <a:p>
            <a:pPr algn="just"/>
            <a:endParaRPr lang="es-GT" sz="1000" dirty="0"/>
          </a:p>
          <a:p>
            <a:pPr algn="just"/>
            <a:r>
              <a:rPr lang="es-GT" sz="1000" dirty="0" err="1" smtClean="0"/>
              <a:t>Fiori</a:t>
            </a:r>
            <a:r>
              <a:rPr lang="es-GT" sz="1000" dirty="0" smtClean="0"/>
              <a:t> = requiere nuevos conceptos de navegación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>
                <a:hlinkClick r:id="rId3"/>
              </a:rPr>
              <a:t>www.sap.com/roadmaps</a:t>
            </a:r>
            <a:r>
              <a:rPr lang="es-GT" sz="1000" dirty="0" smtClean="0"/>
              <a:t>  (no tengo acceso)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Enfocado a las excepciones y no a las operaciones</a:t>
            </a:r>
          </a:p>
          <a:p>
            <a:pPr algn="just"/>
            <a:r>
              <a:rPr lang="es-GT" sz="1000" dirty="0" smtClean="0"/>
              <a:t>SE introdujo un nuevo concepto de AATP = </a:t>
            </a:r>
            <a:r>
              <a:rPr lang="es-GT" sz="1000" dirty="0" err="1" smtClean="0"/>
              <a:t>advanced</a:t>
            </a:r>
            <a:r>
              <a:rPr lang="es-GT" sz="1000" dirty="0" smtClean="0"/>
              <a:t> </a:t>
            </a:r>
            <a:r>
              <a:rPr lang="es-GT" sz="1000" dirty="0" err="1" smtClean="0"/>
              <a:t>Availbility</a:t>
            </a:r>
            <a:r>
              <a:rPr lang="es-GT" sz="1000" dirty="0" smtClean="0"/>
              <a:t> </a:t>
            </a:r>
            <a:r>
              <a:rPr lang="es-GT" sz="1000" dirty="0" err="1" smtClean="0"/>
              <a:t>Promise</a:t>
            </a:r>
            <a:r>
              <a:rPr lang="es-GT" sz="1000" dirty="0" smtClean="0"/>
              <a:t>, mayormente en el procesamiento de las ordenes pendientes y  la demanda económica dirigida, permite tomar decisiones de envío en base al valor o costo de la empresa v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77813" y="4096692"/>
            <a:ext cx="4049097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Unidad 4</a:t>
            </a:r>
          </a:p>
          <a:p>
            <a:pPr algn="just"/>
            <a:r>
              <a:rPr lang="es-GT" sz="1000" dirty="0" err="1" smtClean="0"/>
              <a:t>Deployment</a:t>
            </a:r>
            <a:r>
              <a:rPr lang="es-GT" sz="1000" dirty="0" smtClean="0"/>
              <a:t> (Desarrollo, puesta en marcha)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Unidad 5</a:t>
            </a:r>
          </a:p>
          <a:p>
            <a:pPr algn="just"/>
            <a:r>
              <a:rPr lang="es-GT" sz="1000" dirty="0" smtClean="0"/>
              <a:t>Project </a:t>
            </a:r>
            <a:r>
              <a:rPr lang="es-GT" sz="1000" dirty="0" err="1" smtClean="0"/>
              <a:t>Dimension</a:t>
            </a:r>
            <a:endParaRPr lang="es-GT" sz="1000" dirty="0" smtClean="0"/>
          </a:p>
          <a:p>
            <a:pPr algn="just"/>
            <a:r>
              <a:rPr lang="es-GT" sz="1000" dirty="0" smtClean="0"/>
              <a:t>Hablando de S4HANA experiencias de implementaciones</a:t>
            </a:r>
          </a:p>
          <a:p>
            <a:pPr algn="just"/>
            <a:r>
              <a:rPr lang="es-GT" sz="1000" dirty="0" smtClean="0"/>
              <a:t>Deep </a:t>
            </a:r>
            <a:r>
              <a:rPr lang="es-GT" sz="1000" dirty="0" err="1" smtClean="0"/>
              <a:t>Dive</a:t>
            </a:r>
            <a:r>
              <a:rPr lang="es-GT" sz="1000" dirty="0" smtClean="0"/>
              <a:t> </a:t>
            </a:r>
          </a:p>
          <a:p>
            <a:pPr algn="just"/>
            <a:r>
              <a:rPr lang="es-GT" sz="1000" dirty="0" smtClean="0"/>
              <a:t>Nuevas implementaciones</a:t>
            </a:r>
          </a:p>
          <a:p>
            <a:pPr algn="just"/>
            <a:r>
              <a:rPr lang="es-GT" sz="1000" dirty="0" smtClean="0"/>
              <a:t>Conversiones y</a:t>
            </a:r>
          </a:p>
          <a:p>
            <a:pPr algn="just"/>
            <a:r>
              <a:rPr lang="es-GT" sz="1000" dirty="0" smtClean="0"/>
              <a:t>Modificaciones de Implementaciones</a:t>
            </a:r>
          </a:p>
          <a:p>
            <a:pPr algn="just"/>
            <a:r>
              <a:rPr lang="es-GT" sz="1000" dirty="0" smtClean="0"/>
              <a:t>RIG = Regional </a:t>
            </a:r>
            <a:r>
              <a:rPr lang="es-GT" sz="1000" dirty="0" err="1" smtClean="0"/>
              <a:t>Implementation</a:t>
            </a:r>
            <a:r>
              <a:rPr lang="es-GT" sz="1000" dirty="0" smtClean="0"/>
              <a:t> </a:t>
            </a:r>
            <a:r>
              <a:rPr lang="es-GT" sz="1000" dirty="0" err="1" smtClean="0"/>
              <a:t>group</a:t>
            </a:r>
            <a:endParaRPr lang="es-GT" sz="1000" dirty="0" smtClean="0"/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GT" sz="1000" dirty="0" smtClean="0"/>
              <a:t>La lista de simplificación es la ultima guía de S4HANA que ha cambiado como nuevo producto en comparación del ERP, en </a:t>
            </a:r>
            <a:r>
              <a:rPr lang="es-GT" sz="1000" dirty="0" err="1" smtClean="0"/>
              <a:t>pormedio</a:t>
            </a:r>
            <a:r>
              <a:rPr lang="es-GT" sz="1000" dirty="0" smtClean="0"/>
              <a:t> son 15.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GT" sz="1000" dirty="0" err="1" smtClean="0"/>
              <a:t>Cookbook</a:t>
            </a:r>
            <a:r>
              <a:rPr lang="es-GT" sz="1000" dirty="0" smtClean="0"/>
              <a:t> cubre los aspectos más importantes de la implementación, se obtendrá una buena comprensión de los diferentes temas más los links para seguir a profundidad, este se actualiza </a:t>
            </a:r>
            <a:r>
              <a:rPr lang="es-GT" sz="1000" dirty="0" err="1" smtClean="0"/>
              <a:t>regulrmente</a:t>
            </a:r>
            <a:r>
              <a:rPr lang="es-GT" sz="1000" dirty="0" smtClean="0"/>
              <a:t>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s-GT" sz="1000" dirty="0" err="1" smtClean="0"/>
              <a:t>Feature</a:t>
            </a:r>
            <a:r>
              <a:rPr lang="es-GT" sz="1000" dirty="0" smtClean="0"/>
              <a:t> </a:t>
            </a:r>
            <a:r>
              <a:rPr lang="es-GT" sz="1000" dirty="0" err="1" smtClean="0"/>
              <a:t>scope</a:t>
            </a:r>
            <a:r>
              <a:rPr lang="es-GT" sz="1000" dirty="0" smtClean="0"/>
              <a:t> </a:t>
            </a:r>
            <a:r>
              <a:rPr lang="es-GT" sz="1000" dirty="0" err="1" smtClean="0"/>
              <a:t>dcument</a:t>
            </a:r>
            <a:endParaRPr lang="es-GT" sz="1000" dirty="0" smtClean="0"/>
          </a:p>
        </p:txBody>
      </p:sp>
    </p:spTree>
    <p:extLst>
      <p:ext uri="{BB962C8B-B14F-4D97-AF65-F5344CB8AC3E}">
        <p14:creationId xmlns:p14="http://schemas.microsoft.com/office/powerpoint/2010/main" val="3787835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935" y="543048"/>
            <a:ext cx="4476750" cy="3619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011" y="81383"/>
            <a:ext cx="44603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3 </a:t>
            </a:r>
            <a:r>
              <a:rPr lang="es-GT" sz="1200" dirty="0" err="1" smtClean="0"/>
              <a:t>Landscape</a:t>
            </a:r>
            <a:r>
              <a:rPr lang="es-GT" sz="1200" dirty="0" smtClean="0"/>
              <a:t> </a:t>
            </a:r>
            <a:r>
              <a:rPr lang="es-GT" sz="1200" dirty="0" err="1" smtClean="0"/>
              <a:t>Transformation</a:t>
            </a:r>
            <a:endParaRPr lang="es-GT" sz="1200" dirty="0"/>
          </a:p>
        </p:txBody>
      </p:sp>
      <p:sp>
        <p:nvSpPr>
          <p:cNvPr id="6" name="Rectangle 5"/>
          <p:cNvSpPr/>
          <p:nvPr/>
        </p:nvSpPr>
        <p:spPr>
          <a:xfrm>
            <a:off x="332302" y="4162548"/>
            <a:ext cx="446038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AutoNum type="arabicPeriod"/>
            </a:pPr>
            <a:r>
              <a:rPr lang="es-GT" sz="1200" dirty="0" smtClean="0"/>
              <a:t>Lo primero a realizar es la planeación de la implementación el sistema, ya sea por uno mismo o utilizando los servicios globales de SAP.</a:t>
            </a:r>
          </a:p>
          <a:p>
            <a:pPr marL="228600" indent="-228600" algn="just">
              <a:buAutoNum type="arabicPeriod"/>
            </a:pPr>
            <a:r>
              <a:rPr lang="es-GT" sz="1200" dirty="0" smtClean="0"/>
              <a:t>Usar una versión de prueba para comparar. Las bondades y cosas nuevas en el sistema.  Esta prueba existe tanto en </a:t>
            </a:r>
            <a:r>
              <a:rPr lang="es-GT" sz="1200" dirty="0" err="1" smtClean="0"/>
              <a:t>on</a:t>
            </a:r>
            <a:r>
              <a:rPr lang="es-GT" sz="1200" dirty="0" smtClean="0"/>
              <a:t> </a:t>
            </a:r>
            <a:r>
              <a:rPr lang="es-GT" sz="1200" dirty="0" err="1" smtClean="0"/>
              <a:t>premise</a:t>
            </a:r>
            <a:r>
              <a:rPr lang="es-GT" sz="1200" dirty="0"/>
              <a:t> </a:t>
            </a:r>
            <a:r>
              <a:rPr lang="es-GT" sz="1200" dirty="0" smtClean="0"/>
              <a:t>como en </a:t>
            </a:r>
            <a:r>
              <a:rPr lang="es-GT" sz="1200" dirty="0" err="1" smtClean="0"/>
              <a:t>on</a:t>
            </a:r>
            <a:r>
              <a:rPr lang="es-GT" sz="1200" dirty="0" smtClean="0"/>
              <a:t> </a:t>
            </a:r>
            <a:r>
              <a:rPr lang="es-GT" sz="1200" dirty="0" err="1" smtClean="0"/>
              <a:t>cloud</a:t>
            </a:r>
            <a:r>
              <a:rPr lang="es-GT" sz="1200" dirty="0" smtClean="0"/>
              <a:t>.</a:t>
            </a:r>
          </a:p>
          <a:p>
            <a:pPr marL="228600" indent="-228600" algn="just">
              <a:buAutoNum type="arabicPeriod"/>
            </a:pPr>
            <a:r>
              <a:rPr lang="es-GT" sz="1200" dirty="0" smtClean="0"/>
              <a:t>Utilizar una compañía modelo para elaborar los </a:t>
            </a:r>
            <a:r>
              <a:rPr lang="es-GT" sz="1200" dirty="0" err="1" smtClean="0"/>
              <a:t>fit</a:t>
            </a:r>
            <a:r>
              <a:rPr lang="es-GT" sz="1200" dirty="0" smtClean="0"/>
              <a:t>/gap </a:t>
            </a:r>
            <a:r>
              <a:rPr lang="es-GT" sz="1200" dirty="0" err="1" smtClean="0"/>
              <a:t>analisys</a:t>
            </a:r>
            <a:r>
              <a:rPr lang="es-GT" sz="1200" dirty="0" smtClean="0"/>
              <a:t>, incluye las </a:t>
            </a:r>
            <a:r>
              <a:rPr lang="es-GT" sz="1200" dirty="0" err="1" smtClean="0"/>
              <a:t>best</a:t>
            </a:r>
            <a:r>
              <a:rPr lang="es-GT" sz="1200" dirty="0" smtClean="0"/>
              <a:t> </a:t>
            </a:r>
            <a:r>
              <a:rPr lang="es-GT" sz="1200" dirty="0" err="1" smtClean="0"/>
              <a:t>practices</a:t>
            </a:r>
            <a:r>
              <a:rPr lang="es-GT" sz="1200" dirty="0" smtClean="0"/>
              <a:t>.</a:t>
            </a:r>
          </a:p>
          <a:p>
            <a:pPr marL="228600" indent="-228600" algn="just">
              <a:buAutoNum type="arabicPeriod"/>
            </a:pPr>
            <a:r>
              <a:rPr lang="es-GT" sz="1200" dirty="0" smtClean="0"/>
              <a:t>Las diferencias se pueden grabar en el SM 7.2 si se desea</a:t>
            </a:r>
          </a:p>
          <a:p>
            <a:pPr marL="228600" indent="-228600" algn="just">
              <a:buAutoNum type="arabicPeriod"/>
            </a:pPr>
            <a:r>
              <a:rPr lang="es-GT" sz="1200" dirty="0" smtClean="0"/>
              <a:t>Enfocar y parametrizar, se </a:t>
            </a:r>
            <a:r>
              <a:rPr lang="es-GT" sz="1200" dirty="0" err="1" smtClean="0"/>
              <a:t>indtroduce</a:t>
            </a:r>
            <a:r>
              <a:rPr lang="es-GT" sz="1200" dirty="0" smtClean="0"/>
              <a:t> el concepto de </a:t>
            </a:r>
            <a:r>
              <a:rPr lang="es-GT" sz="1200" dirty="0" err="1" smtClean="0"/>
              <a:t>self</a:t>
            </a:r>
            <a:r>
              <a:rPr lang="es-GT" sz="1200" dirty="0" smtClean="0"/>
              <a:t> </a:t>
            </a:r>
            <a:r>
              <a:rPr lang="es-GT" sz="1200" dirty="0" err="1" smtClean="0"/>
              <a:t>service</a:t>
            </a:r>
            <a:r>
              <a:rPr lang="es-GT" sz="1200" dirty="0" smtClean="0"/>
              <a:t> </a:t>
            </a:r>
            <a:r>
              <a:rPr lang="es-GT" sz="1200" dirty="0" err="1" smtClean="0"/>
              <a:t>configuration</a:t>
            </a:r>
            <a:r>
              <a:rPr lang="es-GT" sz="1200" dirty="0" smtClean="0"/>
              <a:t>, es para que los usuarios puedan realizar configuraciones básicas estructura organizacional o configuraciones de datos maestros.</a:t>
            </a:r>
            <a:endParaRPr lang="es-GT" sz="1200" dirty="0"/>
          </a:p>
        </p:txBody>
      </p:sp>
      <p:sp>
        <p:nvSpPr>
          <p:cNvPr id="7" name="Rectangle 6"/>
          <p:cNvSpPr/>
          <p:nvPr/>
        </p:nvSpPr>
        <p:spPr>
          <a:xfrm>
            <a:off x="6164285" y="312215"/>
            <a:ext cx="446038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 algn="just">
              <a:buFont typeface="+mj-lt"/>
              <a:buAutoNum type="arabicPeriod" startAt="6"/>
            </a:pPr>
            <a:r>
              <a:rPr lang="es-GT" sz="1200" dirty="0" smtClean="0"/>
              <a:t>Migración de datos, si es un sistema ERP SAP se tiene ya un mapeo de campos entre SAP ERP y SAP S4HANA, si se comienza desde un sistema que no es SAP, se utiliza el formato en Excel.</a:t>
            </a:r>
          </a:p>
          <a:p>
            <a:pPr marL="228600" indent="-228600" algn="just">
              <a:buFont typeface="+mj-lt"/>
              <a:buAutoNum type="arabicPeriod" startAt="6"/>
            </a:pPr>
            <a:r>
              <a:rPr lang="es-GT" sz="1200" dirty="0" smtClean="0"/>
              <a:t>Usuarios claves, tienen que estar preparados para la implementación final.</a:t>
            </a:r>
          </a:p>
          <a:p>
            <a:pPr marL="228600" indent="-228600" algn="just">
              <a:buFont typeface="+mj-lt"/>
              <a:buAutoNum type="arabicPeriod" startAt="6"/>
            </a:pPr>
            <a:r>
              <a:rPr lang="es-GT" sz="1200" dirty="0" smtClean="0"/>
              <a:t>Operación, monitorear y dar soporte</a:t>
            </a:r>
          </a:p>
          <a:p>
            <a:pPr marL="228600" indent="-228600" algn="just">
              <a:buFont typeface="+mj-lt"/>
              <a:buAutoNum type="arabicPeriod" startAt="6"/>
            </a:pPr>
            <a:endParaRPr lang="es-GT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6164285" y="1570210"/>
            <a:ext cx="44603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600" b="1" dirty="0" smtClean="0"/>
              <a:t>SAP ACTIVATE</a:t>
            </a:r>
            <a:endParaRPr lang="es-GT" sz="1600" b="1" dirty="0"/>
          </a:p>
        </p:txBody>
      </p:sp>
      <p:sp>
        <p:nvSpPr>
          <p:cNvPr id="9" name="Rectangle 8"/>
          <p:cNvSpPr/>
          <p:nvPr/>
        </p:nvSpPr>
        <p:spPr>
          <a:xfrm>
            <a:off x="6164285" y="1757868"/>
            <a:ext cx="446038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dirty="0" smtClean="0"/>
              <a:t>SAP </a:t>
            </a:r>
            <a:r>
              <a:rPr lang="es-GT" sz="1200" dirty="0" err="1" smtClean="0"/>
              <a:t>Best</a:t>
            </a:r>
            <a:r>
              <a:rPr lang="es-GT" sz="1200" dirty="0" smtClean="0"/>
              <a:t> </a:t>
            </a:r>
            <a:r>
              <a:rPr lang="es-GT" sz="1200" dirty="0" err="1" smtClean="0"/>
              <a:t>Practices</a:t>
            </a:r>
            <a:endParaRPr lang="es-GT" sz="1200" dirty="0" smtClean="0"/>
          </a:p>
          <a:p>
            <a:pPr algn="just"/>
            <a:r>
              <a:rPr lang="es-GT" sz="1200" dirty="0" smtClean="0"/>
              <a:t>Tools</a:t>
            </a:r>
          </a:p>
          <a:p>
            <a:pPr algn="just"/>
            <a:r>
              <a:rPr lang="es-GT" sz="1200" dirty="0" err="1" smtClean="0"/>
              <a:t>Methodology</a:t>
            </a:r>
            <a:endParaRPr lang="es-GT" sz="1200" dirty="0" smtClean="0"/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SAP ACTIVATE provee de procesos </a:t>
            </a:r>
            <a:r>
              <a:rPr lang="es-GT" sz="1200" dirty="0" err="1" smtClean="0"/>
              <a:t>preconfigurados</a:t>
            </a:r>
            <a:r>
              <a:rPr lang="es-GT" sz="1200" dirty="0" smtClean="0"/>
              <a:t> para ambas </a:t>
            </a:r>
            <a:r>
              <a:rPr lang="es-GT" sz="1200" dirty="0" err="1" smtClean="0"/>
              <a:t>solucuiones</a:t>
            </a:r>
            <a:r>
              <a:rPr lang="es-GT" sz="1200" dirty="0" smtClean="0"/>
              <a:t>, </a:t>
            </a:r>
            <a:r>
              <a:rPr lang="es-GT" sz="1200" dirty="0" err="1" smtClean="0"/>
              <a:t>on</a:t>
            </a:r>
            <a:r>
              <a:rPr lang="es-GT" sz="1200" dirty="0" smtClean="0"/>
              <a:t> </a:t>
            </a:r>
            <a:r>
              <a:rPr lang="es-GT" sz="1200" dirty="0" err="1" smtClean="0"/>
              <a:t>premise</a:t>
            </a:r>
            <a:r>
              <a:rPr lang="es-GT" sz="1200" dirty="0" smtClean="0"/>
              <a:t> y </a:t>
            </a:r>
            <a:r>
              <a:rPr lang="es-GT" sz="1200" dirty="0" err="1" smtClean="0"/>
              <a:t>cloud</a:t>
            </a:r>
            <a:r>
              <a:rPr lang="es-GT" sz="1200" dirty="0" smtClean="0"/>
              <a:t>, además de proveer las mejores prácticas en ambos casos y soluciones de industria también.  La migración de datos también es contenida en estas versiones S4HANA, puede integrar a otras soluciones de nube SAP como </a:t>
            </a:r>
            <a:r>
              <a:rPr lang="es-GT" sz="1200" dirty="0" err="1" smtClean="0"/>
              <a:t>Ariba</a:t>
            </a:r>
            <a:r>
              <a:rPr lang="es-GT" sz="1200" dirty="0" smtClean="0"/>
              <a:t>, </a:t>
            </a:r>
            <a:r>
              <a:rPr lang="es-GT" sz="1200" dirty="0" err="1" smtClean="0"/>
              <a:t>Success</a:t>
            </a:r>
            <a:r>
              <a:rPr lang="es-GT" sz="1200" dirty="0" smtClean="0"/>
              <a:t> </a:t>
            </a:r>
            <a:r>
              <a:rPr lang="es-GT" sz="1200" dirty="0" err="1" smtClean="0"/>
              <a:t>Factors</a:t>
            </a:r>
            <a:r>
              <a:rPr lang="es-GT" sz="1200" dirty="0" smtClean="0"/>
              <a:t>.  SAP ACTIVATE  contiene también las vistas de mapa a seguir y las actividades para realizar y completar en el mapa de implementación.</a:t>
            </a:r>
          </a:p>
          <a:p>
            <a:pPr algn="just"/>
            <a:endParaRPr lang="es-GT" sz="12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4285" y="4162548"/>
            <a:ext cx="4718363" cy="256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5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90" y="204518"/>
            <a:ext cx="7701522" cy="40068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39804" y="1056068"/>
            <a:ext cx="2356834" cy="42500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6" name="Rectangle 5"/>
          <p:cNvSpPr/>
          <p:nvPr/>
        </p:nvSpPr>
        <p:spPr>
          <a:xfrm>
            <a:off x="710485" y="4096457"/>
            <a:ext cx="446038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err="1" smtClean="0"/>
              <a:t>Learn</a:t>
            </a:r>
            <a:r>
              <a:rPr lang="es-GT" sz="1200" b="1" dirty="0" smtClean="0"/>
              <a:t> more: me lleva al </a:t>
            </a:r>
            <a:r>
              <a:rPr lang="es-GT" sz="1200" b="1" dirty="0" err="1" smtClean="0"/>
              <a:t>learning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Hub</a:t>
            </a:r>
            <a:endParaRPr lang="es-GT" sz="1200" b="1" dirty="0" smtClean="0"/>
          </a:p>
          <a:p>
            <a:pPr algn="just"/>
            <a:r>
              <a:rPr lang="es-GT" sz="1200" b="1" dirty="0" smtClean="0"/>
              <a:t>SOLUTION BUILDER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En la solución </a:t>
            </a:r>
            <a:r>
              <a:rPr lang="es-GT" sz="1200" dirty="0" err="1" smtClean="0"/>
              <a:t>on-premise</a:t>
            </a:r>
            <a:r>
              <a:rPr lang="es-GT" sz="1200" dirty="0" smtClean="0"/>
              <a:t> se utiliza el </a:t>
            </a:r>
            <a:r>
              <a:rPr lang="es-GT" sz="1400" b="1" dirty="0" err="1" smtClean="0"/>
              <a:t>solution</a:t>
            </a:r>
            <a:r>
              <a:rPr lang="es-GT" sz="1400" b="1" dirty="0" smtClean="0"/>
              <a:t> </a:t>
            </a:r>
            <a:r>
              <a:rPr lang="es-GT" sz="1400" b="1" dirty="0" err="1" smtClean="0"/>
              <a:t>builder</a:t>
            </a:r>
            <a:r>
              <a:rPr lang="es-GT" sz="1200" dirty="0" smtClean="0"/>
              <a:t>, para activar las soluciones de país y las mejores </a:t>
            </a:r>
            <a:r>
              <a:rPr lang="es-GT" sz="1200" dirty="0" err="1" smtClean="0"/>
              <a:t>práticas</a:t>
            </a:r>
            <a:r>
              <a:rPr lang="es-GT" sz="1200" dirty="0" smtClean="0"/>
              <a:t>, el objetivo de este es  obtener la configuración de las mejores prácticas en el sistema </a:t>
            </a:r>
            <a:r>
              <a:rPr lang="es-GT" sz="1200" dirty="0" err="1" smtClean="0"/>
              <a:t>on-premise</a:t>
            </a:r>
            <a:r>
              <a:rPr lang="es-GT" sz="1200" dirty="0" smtClean="0"/>
              <a:t>.</a:t>
            </a:r>
            <a:r>
              <a:rPr lang="es-GT" sz="1200" dirty="0"/>
              <a:t> </a:t>
            </a:r>
            <a:r>
              <a:rPr lang="es-GT" sz="1200" dirty="0" smtClean="0"/>
              <a:t> Cada proceso es determinado como un enfoque, cada enfoque contiene una serie de </a:t>
            </a:r>
            <a:r>
              <a:rPr lang="es-GT" sz="1200" dirty="0" err="1" smtClean="0"/>
              <a:t>Bblocks</a:t>
            </a:r>
            <a:r>
              <a:rPr lang="es-GT" sz="1200" dirty="0" smtClean="0"/>
              <a:t> y desde el </a:t>
            </a:r>
            <a:r>
              <a:rPr lang="es-GT" sz="1200" dirty="0" err="1" smtClean="0"/>
              <a:t>solution</a:t>
            </a:r>
            <a:r>
              <a:rPr lang="es-GT" sz="1200" dirty="0" smtClean="0"/>
              <a:t> </a:t>
            </a:r>
            <a:r>
              <a:rPr lang="es-GT" sz="1200" dirty="0" err="1" smtClean="0"/>
              <a:t>builder</a:t>
            </a:r>
            <a:r>
              <a:rPr lang="es-GT" sz="1200" dirty="0" smtClean="0"/>
              <a:t> se pueden ver tanto los enfoques como los </a:t>
            </a:r>
            <a:r>
              <a:rPr lang="es-GT" sz="1200" dirty="0" err="1" smtClean="0"/>
              <a:t>Bblock</a:t>
            </a:r>
            <a:r>
              <a:rPr lang="es-GT" sz="1200" dirty="0" smtClean="0"/>
              <a:t>.  S4HANA provee también de la configuración SAP IMG para poder adaptar los proceso a una forma específica.  </a:t>
            </a:r>
          </a:p>
        </p:txBody>
      </p:sp>
      <p:sp>
        <p:nvSpPr>
          <p:cNvPr id="7" name="Rectangle 6"/>
          <p:cNvSpPr/>
          <p:nvPr/>
        </p:nvSpPr>
        <p:spPr>
          <a:xfrm>
            <a:off x="7843212" y="326908"/>
            <a:ext cx="40966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Content </a:t>
            </a:r>
            <a:r>
              <a:rPr lang="es-GT" sz="1200" b="1" dirty="0" err="1" smtClean="0"/>
              <a:t>Life</a:t>
            </a:r>
            <a:r>
              <a:rPr lang="es-GT" sz="1200" b="1" dirty="0" err="1"/>
              <a:t>c</a:t>
            </a:r>
            <a:r>
              <a:rPr lang="es-GT" sz="1200" b="1" dirty="0" err="1" smtClean="0"/>
              <a:t>ycle</a:t>
            </a:r>
            <a:r>
              <a:rPr lang="es-GT" sz="1200" b="1" dirty="0" smtClean="0"/>
              <a:t> Management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Sirve para actualizar nuevos contenidos de SAP y de las mejores prácticas en forma transparente.  Esto es para S4HANA Nube, en </a:t>
            </a:r>
            <a:r>
              <a:rPr lang="es-GT" sz="1200" dirty="0" err="1" smtClean="0"/>
              <a:t>on-premise</a:t>
            </a:r>
            <a:r>
              <a:rPr lang="es-GT" sz="1200" dirty="0" smtClean="0"/>
              <a:t> se aplica el IMG.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El estudio de S4HANA es básico para los usuarios finales y tener control sobre las soluciones finales.  Todo esto está disponible para los usuarios directamente en la solución S4HANA, así mismo, se provee el acceso de SAP </a:t>
            </a:r>
            <a:r>
              <a:rPr lang="es-GT" sz="1200" dirty="0" err="1" smtClean="0"/>
              <a:t>Learning</a:t>
            </a:r>
            <a:r>
              <a:rPr lang="es-GT" sz="1200" dirty="0" smtClean="0"/>
              <a:t> </a:t>
            </a:r>
            <a:r>
              <a:rPr lang="es-GT" sz="1200" dirty="0" err="1" smtClean="0"/>
              <a:t>Hub</a:t>
            </a:r>
            <a:r>
              <a:rPr lang="es-GT" sz="1200" dirty="0"/>
              <a:t> </a:t>
            </a:r>
            <a:r>
              <a:rPr lang="es-GT" sz="1200" dirty="0" smtClean="0"/>
              <a:t>(Centro de Aprendizaje SAP)</a:t>
            </a:r>
          </a:p>
          <a:p>
            <a:pPr algn="just"/>
            <a:endParaRPr lang="es-GT" sz="12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7843213" y="2759165"/>
            <a:ext cx="328413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METHODOLOGY</a:t>
            </a:r>
          </a:p>
          <a:p>
            <a:pPr algn="just"/>
            <a:endParaRPr lang="es-GT" sz="1200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526" y="4691366"/>
            <a:ext cx="4481710" cy="21072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998" y="4903145"/>
            <a:ext cx="2162175" cy="1895475"/>
          </a:xfrm>
          <a:prstGeom prst="rect">
            <a:avLst/>
          </a:prstGeom>
        </p:spPr>
      </p:pic>
      <p:sp>
        <p:nvSpPr>
          <p:cNvPr id="11" name="Rounded Rectangular Callout 10"/>
          <p:cNvSpPr/>
          <p:nvPr/>
        </p:nvSpPr>
        <p:spPr>
          <a:xfrm>
            <a:off x="3464418" y="4060252"/>
            <a:ext cx="2150772" cy="425002"/>
          </a:xfrm>
          <a:prstGeom prst="wedgeRoundRectCallout">
            <a:avLst>
              <a:gd name="adj1" fmla="val 16041"/>
              <a:gd name="adj2" fmla="val -2465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1000" dirty="0" smtClean="0"/>
              <a:t>Para ver la integración con otros módulos</a:t>
            </a:r>
            <a:endParaRPr lang="es-GT" sz="1000" dirty="0"/>
          </a:p>
        </p:txBody>
      </p:sp>
    </p:spTree>
    <p:extLst>
      <p:ext uri="{BB962C8B-B14F-4D97-AF65-F5344CB8AC3E}">
        <p14:creationId xmlns:p14="http://schemas.microsoft.com/office/powerpoint/2010/main" val="2080098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76249" y="281791"/>
            <a:ext cx="446038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UNIDAD 5 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Integración de SAP S4HANA con otras aplicaciones de la nube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Valor de la red digital: conecta a la red de información digital en la nube en tiempo real,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9" y="1684963"/>
            <a:ext cx="4999819" cy="257272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6200000">
            <a:off x="3691070" y="4340179"/>
            <a:ext cx="437882" cy="450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7" name="TextBox 6"/>
          <p:cNvSpPr txBox="1"/>
          <p:nvPr/>
        </p:nvSpPr>
        <p:spPr>
          <a:xfrm>
            <a:off x="3284010" y="4873434"/>
            <a:ext cx="125200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900" dirty="0" smtClean="0"/>
              <a:t>Es el que maneja centralmente la información</a:t>
            </a:r>
            <a:endParaRPr lang="es-GT" sz="9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49" y="4346618"/>
            <a:ext cx="4415776" cy="2300757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231551" y="4769453"/>
            <a:ext cx="244698" cy="24469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 smtClean="0"/>
              <a:t>1</a:t>
            </a:r>
            <a:endParaRPr lang="es-GT" dirty="0"/>
          </a:p>
        </p:txBody>
      </p:sp>
      <p:sp>
        <p:nvSpPr>
          <p:cNvPr id="10" name="Oval 9"/>
          <p:cNvSpPr/>
          <p:nvPr/>
        </p:nvSpPr>
        <p:spPr>
          <a:xfrm>
            <a:off x="4814283" y="4873434"/>
            <a:ext cx="244698" cy="24469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dirty="0" smtClean="0"/>
              <a:t>2</a:t>
            </a:r>
            <a:endParaRPr lang="es-GT" dirty="0"/>
          </a:p>
        </p:txBody>
      </p:sp>
      <p:sp>
        <p:nvSpPr>
          <p:cNvPr id="11" name="Rectangle 10"/>
          <p:cNvSpPr/>
          <p:nvPr/>
        </p:nvSpPr>
        <p:spPr>
          <a:xfrm>
            <a:off x="6501415" y="281791"/>
            <a:ext cx="4460383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SEMANA 2 UNIDAD 1 </a:t>
            </a:r>
            <a:r>
              <a:rPr lang="es-GT" sz="1200" b="1" dirty="0" err="1" smtClean="0"/>
              <a:t>System</a:t>
            </a:r>
            <a:r>
              <a:rPr lang="es-GT" sz="1200" b="1" dirty="0" smtClean="0"/>
              <a:t> conversión and </a:t>
            </a:r>
            <a:r>
              <a:rPr lang="es-GT" sz="1200" b="1" dirty="0" err="1" smtClean="0"/>
              <a:t>Innovation</a:t>
            </a:r>
            <a:r>
              <a:rPr lang="es-GT" sz="1200" b="1" dirty="0" smtClean="0"/>
              <a:t> 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En la parte de explore del </a:t>
            </a:r>
            <a:r>
              <a:rPr lang="es-GT" sz="1200" dirty="0" err="1" smtClean="0"/>
              <a:t>solution</a:t>
            </a:r>
            <a:r>
              <a:rPr lang="es-GT" sz="1200" dirty="0" smtClean="0"/>
              <a:t> manager, se encuentran las diferencias entre la navegación entre SAP GUI y S4HANA.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Lista de </a:t>
            </a:r>
            <a:r>
              <a:rPr lang="es-GT" sz="1200" dirty="0" err="1" smtClean="0"/>
              <a:t>simplifiación</a:t>
            </a:r>
            <a:r>
              <a:rPr lang="es-GT" sz="1200" dirty="0" smtClean="0"/>
              <a:t> contiene todos los cambios, cosas nuevas, substituciones o unificadas.</a:t>
            </a:r>
          </a:p>
          <a:p>
            <a:pPr algn="just"/>
            <a:endParaRPr lang="es-GT" sz="1200" dirty="0" smtClean="0"/>
          </a:p>
          <a:p>
            <a:pPr algn="just"/>
            <a:r>
              <a:rPr lang="es-GT" sz="1200" dirty="0" smtClean="0"/>
              <a:t>Nivel técnico de la conversión del sistema</a:t>
            </a:r>
            <a:endParaRPr lang="es-GT" sz="1200" dirty="0"/>
          </a:p>
          <a:p>
            <a:pPr algn="just"/>
            <a:r>
              <a:rPr lang="es-GT" sz="1200" dirty="0" err="1" smtClean="0"/>
              <a:t>Maintenance</a:t>
            </a:r>
            <a:r>
              <a:rPr lang="es-GT" sz="1200" dirty="0" smtClean="0"/>
              <a:t> </a:t>
            </a:r>
            <a:r>
              <a:rPr lang="es-GT" sz="1200" dirty="0" err="1" smtClean="0"/>
              <a:t>Planer</a:t>
            </a:r>
            <a:r>
              <a:rPr lang="es-GT" sz="1200" dirty="0" smtClean="0"/>
              <a:t> : Verifica el sistema en relación a las funciones de negocio, soluciones de industria y añadidos.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Software </a:t>
            </a:r>
            <a:r>
              <a:rPr lang="es-GT" sz="1200" dirty="0" err="1" smtClean="0"/>
              <a:t>Update</a:t>
            </a:r>
            <a:r>
              <a:rPr lang="es-GT" sz="1200" dirty="0" smtClean="0"/>
              <a:t> Manager: SUM es una herramienta técnica que sirve para convertir a SAP S4HANA </a:t>
            </a:r>
            <a:r>
              <a:rPr lang="es-GT" sz="1200" dirty="0" err="1" smtClean="0"/>
              <a:t>on</a:t>
            </a:r>
            <a:r>
              <a:rPr lang="es-GT" sz="1200" dirty="0" smtClean="0"/>
              <a:t> </a:t>
            </a:r>
            <a:r>
              <a:rPr lang="es-GT" sz="1200" dirty="0" err="1" smtClean="0"/>
              <a:t>premise</a:t>
            </a:r>
            <a:r>
              <a:rPr lang="es-GT" sz="1200" dirty="0" smtClean="0"/>
              <a:t> </a:t>
            </a:r>
            <a:r>
              <a:rPr lang="es-GT" sz="1200" dirty="0" err="1" smtClean="0"/>
              <a:t>edition</a:t>
            </a:r>
            <a:r>
              <a:rPr lang="es-GT" sz="1200" dirty="0" smtClean="0"/>
              <a:t> 1511</a:t>
            </a:r>
          </a:p>
          <a:p>
            <a:pPr algn="just"/>
            <a:r>
              <a:rPr lang="es-GT" sz="1200" dirty="0" smtClean="0"/>
              <a:t> 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SAP </a:t>
            </a:r>
            <a:r>
              <a:rPr lang="es-GT" sz="1200" dirty="0" err="1" smtClean="0"/>
              <a:t>Fiori</a:t>
            </a:r>
            <a:r>
              <a:rPr lang="es-GT" sz="1200" dirty="0" smtClean="0"/>
              <a:t> UX UX=</a:t>
            </a:r>
            <a:r>
              <a:rPr lang="es-GT" sz="1200" dirty="0" err="1" smtClean="0"/>
              <a:t>unified</a:t>
            </a:r>
            <a:r>
              <a:rPr lang="es-GT" sz="1200" dirty="0" smtClean="0"/>
              <a:t> </a:t>
            </a:r>
            <a:r>
              <a:rPr lang="es-GT" sz="1200" dirty="0" err="1" smtClean="0"/>
              <a:t>xperience</a:t>
            </a:r>
            <a:endParaRPr lang="es-GT" sz="1200" dirty="0" smtClean="0"/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El estándar del usuario final es SAP </a:t>
            </a:r>
            <a:r>
              <a:rPr lang="es-GT" sz="1200" dirty="0" err="1" smtClean="0"/>
              <a:t>Fiori</a:t>
            </a:r>
            <a:r>
              <a:rPr lang="es-GT" sz="1200" dirty="0" smtClean="0"/>
              <a:t>, sin embargo SAP GUI aún trabaja, como se tiene la conversión se puede seguir usando el GUI, pero en algún momento habrá que migrar a </a:t>
            </a:r>
            <a:r>
              <a:rPr lang="es-GT" sz="1200" dirty="0" err="1" smtClean="0"/>
              <a:t>Fiori</a:t>
            </a:r>
            <a:r>
              <a:rPr lang="es-GT" sz="1200" dirty="0" smtClean="0"/>
              <a:t>.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En SAP </a:t>
            </a:r>
            <a:r>
              <a:rPr lang="es-GT" sz="1200" dirty="0" err="1" smtClean="0"/>
              <a:t>Fiori</a:t>
            </a:r>
            <a:r>
              <a:rPr lang="es-GT" sz="1200" dirty="0" smtClean="0"/>
              <a:t> podemos darle acceso a un usuario a diferentes actividades de diferentes módulos, (es lo mismo pero presentados como apps) en lugar de transacciones.</a:t>
            </a:r>
          </a:p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Se pueden modificar los fondos, el texto con una herramienta “</a:t>
            </a:r>
            <a:r>
              <a:rPr lang="es-GT" sz="1200" dirty="0" err="1" smtClean="0"/>
              <a:t>singdesign</a:t>
            </a:r>
            <a:r>
              <a:rPr lang="es-GT" sz="1200" dirty="0" smtClean="0"/>
              <a:t>”?, para ver siempre algo interesante.</a:t>
            </a:r>
          </a:p>
          <a:p>
            <a:pPr algn="just"/>
            <a:endParaRPr lang="es-GT" sz="1200" dirty="0"/>
          </a:p>
          <a:p>
            <a:pPr algn="just"/>
            <a:endParaRPr lang="es-GT" sz="1200" dirty="0" smtClean="0"/>
          </a:p>
        </p:txBody>
      </p:sp>
    </p:spTree>
    <p:extLst>
      <p:ext uri="{BB962C8B-B14F-4D97-AF65-F5344CB8AC3E}">
        <p14:creationId xmlns:p14="http://schemas.microsoft.com/office/powerpoint/2010/main" val="128517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2737" b="3329"/>
          <a:stretch/>
        </p:blipFill>
        <p:spPr>
          <a:xfrm>
            <a:off x="118190" y="281791"/>
            <a:ext cx="6855585" cy="3581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01415" y="281791"/>
            <a:ext cx="44603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En go.sap.com se puede probar la navegación de SAP S/4HANA</a:t>
            </a:r>
            <a:endParaRPr lang="es-GT" sz="1200" dirty="0" smtClean="0"/>
          </a:p>
          <a:p>
            <a:pPr algn="just"/>
            <a:endParaRPr lang="es-GT" sz="1200" dirty="0"/>
          </a:p>
          <a:p>
            <a:pPr algn="just"/>
            <a:endParaRPr lang="es-GT" sz="1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3" y="4206496"/>
            <a:ext cx="5347258" cy="200112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50538" y="1037862"/>
            <a:ext cx="446038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E-</a:t>
            </a:r>
            <a:r>
              <a:rPr lang="es-GT" sz="1200" b="1" dirty="0" err="1" smtClean="0"/>
              <a:t>learning</a:t>
            </a:r>
            <a:r>
              <a:rPr lang="es-GT" sz="1200" b="1" dirty="0" smtClean="0"/>
              <a:t> app para que el usuario final aprenda.</a:t>
            </a:r>
          </a:p>
          <a:p>
            <a:pPr algn="just"/>
            <a:r>
              <a:rPr lang="es-GT" sz="1200" b="1" dirty="0" err="1" smtClean="0"/>
              <a:t>Learning</a:t>
            </a:r>
            <a:r>
              <a:rPr lang="es-GT" sz="1200" b="1" dirty="0" smtClean="0"/>
              <a:t> romos</a:t>
            </a:r>
          </a:p>
          <a:p>
            <a:pPr algn="just"/>
            <a:endParaRPr lang="es-GT" sz="1200" b="1" dirty="0"/>
          </a:p>
          <a:p>
            <a:pPr algn="just"/>
            <a:r>
              <a:rPr lang="es-GT" sz="1200" b="1" dirty="0" smtClean="0"/>
              <a:t>Para iniciar la implementación de una nueva implementación de a S4HANA edición </a:t>
            </a:r>
            <a:r>
              <a:rPr lang="es-GT" sz="1200" b="1" dirty="0" err="1" smtClean="0"/>
              <a:t>on-premise</a:t>
            </a:r>
            <a:r>
              <a:rPr lang="es-GT" sz="1200" b="1" dirty="0" smtClean="0"/>
              <a:t>, se utilizan las Mejores prácticas de  SAP ACTIVATE.</a:t>
            </a:r>
          </a:p>
          <a:p>
            <a:pPr algn="just"/>
            <a:endParaRPr lang="es-GT" sz="1200" b="1" dirty="0"/>
          </a:p>
          <a:p>
            <a:pPr algn="just"/>
            <a:endParaRPr lang="es-GT" sz="1200" b="1" dirty="0" smtClean="0"/>
          </a:p>
        </p:txBody>
      </p:sp>
      <p:grpSp>
        <p:nvGrpSpPr>
          <p:cNvPr id="2" name="Group 1"/>
          <p:cNvGrpSpPr/>
          <p:nvPr/>
        </p:nvGrpSpPr>
        <p:grpSpPr>
          <a:xfrm>
            <a:off x="6024327" y="4206496"/>
            <a:ext cx="5874141" cy="2000904"/>
            <a:chOff x="6243268" y="4094204"/>
            <a:chExt cx="5874141" cy="2000904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43268" y="4094204"/>
              <a:ext cx="5874141" cy="2000904"/>
            </a:xfrm>
            <a:prstGeom prst="rect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</p:pic>
        <p:sp>
          <p:nvSpPr>
            <p:cNvPr id="10" name="Freeform 9"/>
            <p:cNvSpPr/>
            <p:nvPr/>
          </p:nvSpPr>
          <p:spPr>
            <a:xfrm>
              <a:off x="6774823" y="5065274"/>
              <a:ext cx="2127160" cy="532316"/>
            </a:xfrm>
            <a:custGeom>
              <a:avLst/>
              <a:gdLst>
                <a:gd name="connsiteX0" fmla="*/ 0 w 1339403"/>
                <a:gd name="connsiteY0" fmla="*/ 532316 h 532316"/>
                <a:gd name="connsiteX1" fmla="*/ 643944 w 1339403"/>
                <a:gd name="connsiteY1" fmla="*/ 4282 h 532316"/>
                <a:gd name="connsiteX2" fmla="*/ 1339403 w 1339403"/>
                <a:gd name="connsiteY2" fmla="*/ 326254 h 53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403" h="532316">
                  <a:moveTo>
                    <a:pt x="0" y="532316"/>
                  </a:moveTo>
                  <a:cubicBezTo>
                    <a:pt x="210355" y="285471"/>
                    <a:pt x="420710" y="38626"/>
                    <a:pt x="643944" y="4282"/>
                  </a:cubicBezTo>
                  <a:cubicBezTo>
                    <a:pt x="867178" y="-30062"/>
                    <a:pt x="1103290" y="148096"/>
                    <a:pt x="1339403" y="326254"/>
                  </a:cubicBezTo>
                </a:path>
              </a:pathLst>
            </a:cu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</p:spTree>
    <p:extLst>
      <p:ext uri="{BB962C8B-B14F-4D97-AF65-F5344CB8AC3E}">
        <p14:creationId xmlns:p14="http://schemas.microsoft.com/office/powerpoint/2010/main" val="355667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52144" y="333609"/>
            <a:ext cx="7088814" cy="2441821"/>
            <a:chOff x="252144" y="333609"/>
            <a:chExt cx="7088814" cy="2441821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/>
            <a:srcRect r="-166" b="34098"/>
            <a:stretch/>
          </p:blipFill>
          <p:spPr>
            <a:xfrm>
              <a:off x="252144" y="333609"/>
              <a:ext cx="7088814" cy="2441821"/>
            </a:xfrm>
            <a:prstGeom prst="rect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stealth" w="lg" len="lg"/>
            </a:ln>
          </p:spPr>
        </p:pic>
        <p:sp>
          <p:nvSpPr>
            <p:cNvPr id="11" name="Freeform 10"/>
            <p:cNvSpPr/>
            <p:nvPr/>
          </p:nvSpPr>
          <p:spPr>
            <a:xfrm>
              <a:off x="1236371" y="1681519"/>
              <a:ext cx="2240925" cy="532316"/>
            </a:xfrm>
            <a:custGeom>
              <a:avLst/>
              <a:gdLst>
                <a:gd name="connsiteX0" fmla="*/ 0 w 1339403"/>
                <a:gd name="connsiteY0" fmla="*/ 532316 h 532316"/>
                <a:gd name="connsiteX1" fmla="*/ 643944 w 1339403"/>
                <a:gd name="connsiteY1" fmla="*/ 4282 h 532316"/>
                <a:gd name="connsiteX2" fmla="*/ 1339403 w 1339403"/>
                <a:gd name="connsiteY2" fmla="*/ 326254 h 532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403" h="532316">
                  <a:moveTo>
                    <a:pt x="0" y="532316"/>
                  </a:moveTo>
                  <a:cubicBezTo>
                    <a:pt x="210355" y="285471"/>
                    <a:pt x="420710" y="38626"/>
                    <a:pt x="643944" y="4282"/>
                  </a:cubicBezTo>
                  <a:cubicBezTo>
                    <a:pt x="867178" y="-30062"/>
                    <a:pt x="1103290" y="148096"/>
                    <a:pt x="1339403" y="326254"/>
                  </a:cubicBezTo>
                </a:path>
              </a:pathLst>
            </a:custGeom>
            <a:ln w="38100">
              <a:solidFill>
                <a:srgbClr val="FFC000"/>
              </a:solidFill>
              <a:tailEnd type="stealth" w="lg" len="lg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GT"/>
            </a:p>
          </p:txBody>
        </p:sp>
      </p:grpSp>
      <p:sp>
        <p:nvSpPr>
          <p:cNvPr id="8" name="Rectangle 7"/>
          <p:cNvSpPr/>
          <p:nvPr/>
        </p:nvSpPr>
        <p:spPr>
          <a:xfrm>
            <a:off x="860469" y="2957074"/>
            <a:ext cx="4460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En este escenario se tienen que realizar</a:t>
            </a:r>
          </a:p>
          <a:p>
            <a:pPr marL="228600" indent="-228600" algn="just">
              <a:buAutoNum type="arabicPeriod"/>
            </a:pPr>
            <a:r>
              <a:rPr lang="es-GT" sz="1200" b="1" dirty="0" smtClean="0"/>
              <a:t>Pruebas generales del sistema</a:t>
            </a:r>
          </a:p>
          <a:p>
            <a:pPr marL="228600" indent="-228600" algn="just">
              <a:buAutoNum type="arabicPeriod"/>
            </a:pPr>
            <a:r>
              <a:rPr lang="es-GT" sz="1200" b="1" dirty="0" smtClean="0"/>
              <a:t>Pruebas de aplicaciones de librería SAP </a:t>
            </a:r>
            <a:r>
              <a:rPr lang="es-GT" sz="1200" b="1" dirty="0" err="1" smtClean="0"/>
              <a:t>cloud</a:t>
            </a:r>
            <a:endParaRPr lang="es-GT" sz="1200" b="1" dirty="0" smtClean="0"/>
          </a:p>
          <a:p>
            <a:pPr marL="228600" indent="-228600" algn="just">
              <a:buAutoNum type="arabicPeriod"/>
            </a:pPr>
            <a:r>
              <a:rPr lang="es-GT" sz="1200" b="1" dirty="0" smtClean="0"/>
              <a:t>Obtener documentación de las Mejores Prácticas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823" y="3372572"/>
            <a:ext cx="5919251" cy="3067466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4264665" y="2150772"/>
            <a:ext cx="1080067" cy="3825025"/>
          </a:xfrm>
          <a:custGeom>
            <a:avLst/>
            <a:gdLst>
              <a:gd name="connsiteX0" fmla="*/ 11121 w 1080067"/>
              <a:gd name="connsiteY0" fmla="*/ 0 h 3825025"/>
              <a:gd name="connsiteX1" fmla="*/ 152789 w 1080067"/>
              <a:gd name="connsiteY1" fmla="*/ 2562896 h 3825025"/>
              <a:gd name="connsiteX2" fmla="*/ 1080067 w 1080067"/>
              <a:gd name="connsiteY2" fmla="*/ 3825025 h 3825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0067" h="3825025">
                <a:moveTo>
                  <a:pt x="11121" y="0"/>
                </a:moveTo>
                <a:cubicBezTo>
                  <a:pt x="-7124" y="962696"/>
                  <a:pt x="-25369" y="1925392"/>
                  <a:pt x="152789" y="2562896"/>
                </a:cubicBezTo>
                <a:cubicBezTo>
                  <a:pt x="330947" y="3200400"/>
                  <a:pt x="705507" y="3512712"/>
                  <a:pt x="1080067" y="3825025"/>
                </a:cubicBezTo>
              </a:path>
            </a:pathLst>
          </a:custGeom>
          <a:ln w="38100">
            <a:solidFill>
              <a:srgbClr val="FFC000"/>
            </a:solidFill>
            <a:tailEnd type="stealth" w="lg" len="lg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GT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60468" y="5560298"/>
            <a:ext cx="44603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SAP ACTIVATE + </a:t>
            </a:r>
            <a:r>
              <a:rPr lang="es-GT" sz="1200" b="1" dirty="0" err="1" smtClean="0"/>
              <a:t>Solution</a:t>
            </a:r>
            <a:r>
              <a:rPr lang="es-GT" sz="1200" b="1" dirty="0" smtClean="0"/>
              <a:t> Manager 7.2 + </a:t>
            </a:r>
            <a:r>
              <a:rPr lang="es-GT" sz="1200" b="1" dirty="0" err="1" smtClean="0"/>
              <a:t>Best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Practice</a:t>
            </a:r>
            <a:endParaRPr lang="es-GT" sz="1200" b="1" dirty="0" smtClean="0"/>
          </a:p>
        </p:txBody>
      </p:sp>
    </p:spTree>
    <p:extLst>
      <p:ext uri="{BB962C8B-B14F-4D97-AF65-F5344CB8AC3E}">
        <p14:creationId xmlns:p14="http://schemas.microsoft.com/office/powerpoint/2010/main" val="229805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006" y="894544"/>
            <a:ext cx="6934200" cy="2209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91006" y="511780"/>
            <a:ext cx="44603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SAP ACTIVATE + </a:t>
            </a:r>
            <a:r>
              <a:rPr lang="es-GT" sz="1200" b="1" dirty="0" err="1" smtClean="0"/>
              <a:t>Solution</a:t>
            </a:r>
            <a:r>
              <a:rPr lang="es-GT" sz="1200" b="1" dirty="0" smtClean="0"/>
              <a:t> Manager 7.2 + </a:t>
            </a:r>
            <a:r>
              <a:rPr lang="es-GT" sz="1200" b="1" dirty="0" err="1" smtClean="0"/>
              <a:t>Best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Practice</a:t>
            </a:r>
            <a:endParaRPr lang="es-GT" sz="12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503214" y="3210109"/>
            <a:ext cx="446038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En la App de </a:t>
            </a:r>
            <a:r>
              <a:rPr lang="es-GT" sz="1200" b="1" dirty="0" err="1" smtClean="0"/>
              <a:t>Solution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Administration</a:t>
            </a:r>
            <a:r>
              <a:rPr lang="es-GT" sz="1200" b="1" dirty="0" smtClean="0"/>
              <a:t>, bajamos lo anterior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2" y="3487108"/>
            <a:ext cx="4448175" cy="30099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464417" y="5422006"/>
            <a:ext cx="1094704" cy="19318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9" name="Rectangle 8"/>
          <p:cNvSpPr/>
          <p:nvPr/>
        </p:nvSpPr>
        <p:spPr>
          <a:xfrm>
            <a:off x="6116258" y="4945487"/>
            <a:ext cx="2319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Activar las </a:t>
            </a:r>
            <a:r>
              <a:rPr lang="es-GT" sz="1200" b="1" dirty="0" err="1" smtClean="0"/>
              <a:t>best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practices</a:t>
            </a:r>
            <a:r>
              <a:rPr lang="es-GT" sz="1200" b="1" dirty="0" smtClean="0"/>
              <a:t>, antes de activar leer la nota 2226371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5203065" y="4992058"/>
            <a:ext cx="759853" cy="27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1" name="Rectangle 10"/>
          <p:cNvSpPr/>
          <p:nvPr/>
        </p:nvSpPr>
        <p:spPr>
          <a:xfrm>
            <a:off x="9180047" y="5073289"/>
            <a:ext cx="166103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smtClean="0"/>
              <a:t>/n/</a:t>
            </a:r>
            <a:r>
              <a:rPr lang="es-GT" sz="900" dirty="0" err="1" smtClean="0"/>
              <a:t>smb</a:t>
            </a:r>
            <a:r>
              <a:rPr lang="es-GT" sz="900" dirty="0" smtClean="0"/>
              <a:t>/</a:t>
            </a:r>
            <a:r>
              <a:rPr lang="es-GT" sz="900" dirty="0" err="1" smtClean="0"/>
              <a:t>bbi</a:t>
            </a:r>
            <a:r>
              <a:rPr lang="es-GT" sz="900" dirty="0" smtClean="0"/>
              <a:t>    </a:t>
            </a:r>
            <a:r>
              <a:rPr lang="es-GT" sz="900" dirty="0" err="1" smtClean="0"/>
              <a:t>Solution</a:t>
            </a:r>
            <a:r>
              <a:rPr lang="es-GT" sz="900" dirty="0" smtClean="0"/>
              <a:t> manager</a:t>
            </a:r>
            <a:endParaRPr lang="es-GT" sz="900" dirty="0"/>
          </a:p>
        </p:txBody>
      </p:sp>
      <p:sp>
        <p:nvSpPr>
          <p:cNvPr id="12" name="Right Arrow 11"/>
          <p:cNvSpPr/>
          <p:nvPr/>
        </p:nvSpPr>
        <p:spPr>
          <a:xfrm>
            <a:off x="8420194" y="5039624"/>
            <a:ext cx="759853" cy="275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3" name="Rectangle 12"/>
          <p:cNvSpPr/>
          <p:nvPr/>
        </p:nvSpPr>
        <p:spPr>
          <a:xfrm>
            <a:off x="6132985" y="5615189"/>
            <a:ext cx="23194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S4HANA </a:t>
            </a:r>
            <a:r>
              <a:rPr lang="es-GT" sz="1200" b="1" dirty="0" err="1" smtClean="0"/>
              <a:t>Jam</a:t>
            </a:r>
            <a:r>
              <a:rPr lang="es-GT" sz="1200" b="1" dirty="0" smtClean="0"/>
              <a:t> para ver más acerca de las configuraciones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079008" y="3635264"/>
            <a:ext cx="23194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200" b="1" dirty="0" smtClean="0"/>
              <a:t>Por Medio del </a:t>
            </a:r>
            <a:r>
              <a:rPr lang="es-GT" sz="1200" b="1" dirty="0" err="1" smtClean="0"/>
              <a:t>Solution</a:t>
            </a:r>
            <a:r>
              <a:rPr lang="es-GT" sz="1200" b="1" dirty="0" smtClean="0"/>
              <a:t> manager se puede agregar los nuevos procesos que se consideren necesarios, arriba de las mejores prácticas.</a:t>
            </a:r>
          </a:p>
        </p:txBody>
      </p:sp>
    </p:spTree>
    <p:extLst>
      <p:ext uri="{BB962C8B-B14F-4D97-AF65-F5344CB8AC3E}">
        <p14:creationId xmlns:p14="http://schemas.microsoft.com/office/powerpoint/2010/main" val="2169553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3194" y="121295"/>
            <a:ext cx="2909552" cy="562154"/>
          </a:xfrm>
        </p:spPr>
        <p:txBody>
          <a:bodyPr>
            <a:normAutofit/>
          </a:bodyPr>
          <a:lstStyle/>
          <a:p>
            <a:r>
              <a:rPr lang="es-GT" sz="1200" b="1" dirty="0" smtClean="0"/>
              <a:t>Migración de Datos en S4HANA </a:t>
            </a:r>
            <a:r>
              <a:rPr lang="es-GT" sz="1200" b="1" dirty="0" err="1" smtClean="0"/>
              <a:t>on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premise</a:t>
            </a:r>
            <a:endParaRPr lang="es-GT" sz="12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7" y="670571"/>
            <a:ext cx="6686550" cy="309562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0620" y="775102"/>
            <a:ext cx="1533659" cy="562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200" b="1" dirty="0" smtClean="0">
                <a:solidFill>
                  <a:schemeClr val="accent1">
                    <a:lumMod val="75000"/>
                  </a:schemeClr>
                </a:solidFill>
              </a:rPr>
              <a:t>Metodología para la migración de Datos</a:t>
            </a:r>
            <a:endParaRPr lang="es-GT" sz="1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280335" y="670571"/>
            <a:ext cx="914400" cy="612648"/>
          </a:xfrm>
          <a:prstGeom prst="wedgeRoundRectCallout">
            <a:avLst>
              <a:gd name="adj1" fmla="val -174354"/>
              <a:gd name="adj2" fmla="val 1297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GT" sz="1000" b="1" dirty="0" smtClean="0"/>
              <a:t>Corridas de Prueba</a:t>
            </a:r>
            <a:endParaRPr lang="es-GT" sz="1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077" y="3870097"/>
            <a:ext cx="4742630" cy="2646613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836050" y="4912326"/>
            <a:ext cx="2909552" cy="5621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GT" sz="1200" b="1" dirty="0" smtClean="0"/>
              <a:t>Data </a:t>
            </a:r>
            <a:r>
              <a:rPr lang="es-GT" sz="1200" b="1" dirty="0" err="1" smtClean="0"/>
              <a:t>migration</a:t>
            </a:r>
            <a:r>
              <a:rPr lang="es-GT" sz="1200" b="1" dirty="0" smtClean="0"/>
              <a:t> </a:t>
            </a:r>
            <a:r>
              <a:rPr lang="es-GT" sz="1200" b="1" dirty="0" err="1" smtClean="0"/>
              <a:t>guides</a:t>
            </a:r>
            <a:r>
              <a:rPr lang="es-GT" sz="1200" b="1" dirty="0" smtClean="0"/>
              <a:t> in </a:t>
            </a:r>
            <a:r>
              <a:rPr lang="es-GT" sz="1200" b="1" dirty="0" err="1" smtClean="0"/>
              <a:t>youtube</a:t>
            </a:r>
            <a:endParaRPr lang="es-GT" sz="1200" b="1" dirty="0"/>
          </a:p>
        </p:txBody>
      </p:sp>
    </p:spTree>
    <p:extLst>
      <p:ext uri="{BB962C8B-B14F-4D97-AF65-F5344CB8AC3E}">
        <p14:creationId xmlns:p14="http://schemas.microsoft.com/office/powerpoint/2010/main" val="332843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0354" y="516365"/>
            <a:ext cx="40490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Unidad 6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SAP </a:t>
            </a:r>
            <a:r>
              <a:rPr lang="es-GT" sz="1000" dirty="0" err="1" smtClean="0"/>
              <a:t>Fiori</a:t>
            </a:r>
            <a:endParaRPr lang="es-GT" sz="1000" dirty="0" smtClean="0"/>
          </a:p>
          <a:p>
            <a:pPr algn="just"/>
            <a:r>
              <a:rPr lang="es-GT" sz="1000" dirty="0" err="1" smtClean="0"/>
              <a:t>Fiori</a:t>
            </a:r>
            <a:r>
              <a:rPr lang="es-GT" sz="1000" dirty="0" smtClean="0"/>
              <a:t> </a:t>
            </a:r>
            <a:r>
              <a:rPr lang="es-GT" sz="1000" dirty="0" err="1" smtClean="0"/>
              <a:t>launchbed</a:t>
            </a:r>
            <a:r>
              <a:rPr lang="es-GT" sz="1000" dirty="0" smtClean="0"/>
              <a:t>, single </a:t>
            </a:r>
            <a:r>
              <a:rPr lang="es-GT" sz="1000" dirty="0" err="1" smtClean="0"/>
              <a:t>enter</a:t>
            </a:r>
            <a:r>
              <a:rPr lang="es-GT" sz="1000" dirty="0" smtClean="0"/>
              <a:t> </a:t>
            </a:r>
            <a:r>
              <a:rPr lang="es-GT" sz="1000" dirty="0" err="1" smtClean="0"/>
              <a:t>point</a:t>
            </a:r>
            <a:r>
              <a:rPr lang="es-GT" sz="1000" dirty="0" smtClean="0"/>
              <a:t>, es la pagina que se ve en un inicio da información al usuario de todas las aplicaciones relevantes: </a:t>
            </a:r>
            <a:r>
              <a:rPr lang="es-GT" sz="1000" dirty="0" err="1" smtClean="0"/>
              <a:t>wired</a:t>
            </a:r>
            <a:r>
              <a:rPr lang="es-GT" sz="1000" dirty="0" smtClean="0"/>
              <a:t> </a:t>
            </a:r>
            <a:r>
              <a:rPr lang="es-GT" sz="1000" dirty="0" err="1" smtClean="0"/>
              <a:t>tides</a:t>
            </a:r>
            <a:r>
              <a:rPr lang="es-GT" sz="1000" dirty="0" smtClean="0"/>
              <a:t>, links and </a:t>
            </a:r>
            <a:r>
              <a:rPr lang="es-GT" sz="1000" dirty="0" err="1" smtClean="0"/>
              <a:t>search</a:t>
            </a:r>
            <a:r>
              <a:rPr lang="es-GT" sz="1000" dirty="0" smtClean="0"/>
              <a:t>.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Avisos de tareas que necesitan especial atención: crear una orden de venta, cambiar una fecha de entrega, o navegar en drill </a:t>
            </a:r>
            <a:r>
              <a:rPr lang="es-GT" sz="1000" dirty="0" err="1" smtClean="0"/>
              <a:t>down</a:t>
            </a:r>
            <a:r>
              <a:rPr lang="es-GT" sz="1000" dirty="0" smtClean="0"/>
              <a:t> de detalles, detalles y explorar a profundidad.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Se subdivide en las vistas de </a:t>
            </a:r>
            <a:r>
              <a:rPr lang="es-GT" sz="1000" dirty="0" err="1" smtClean="0"/>
              <a:t>Overview</a:t>
            </a:r>
            <a:r>
              <a:rPr lang="es-GT" sz="1000" dirty="0" smtClean="0"/>
              <a:t>, lista de reportes y páginas de objeto (que vienen del Business </a:t>
            </a:r>
            <a:r>
              <a:rPr lang="es-GT" sz="1000" dirty="0" err="1" smtClean="0"/>
              <a:t>Objects</a:t>
            </a:r>
            <a:r>
              <a:rPr lang="es-GT" sz="1000" dirty="0" smtClean="0"/>
              <a:t>)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Puede navegarse con </a:t>
            </a:r>
            <a:r>
              <a:rPr lang="es-GT" sz="1000" dirty="0"/>
              <a:t> </a:t>
            </a:r>
            <a:r>
              <a:rPr lang="es-GT" sz="1000" dirty="0" smtClean="0"/>
              <a:t>transacciones individuales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En el área (me)</a:t>
            </a:r>
            <a:endParaRPr lang="es-GT" sz="1000" dirty="0"/>
          </a:p>
          <a:p>
            <a:pPr algn="just"/>
            <a:r>
              <a:rPr lang="es-GT" sz="1000" dirty="0" smtClean="0"/>
              <a:t>Puedo </a:t>
            </a:r>
            <a:r>
              <a:rPr lang="es-GT" sz="1000" dirty="0" err="1" smtClean="0"/>
              <a:t>customizar</a:t>
            </a:r>
            <a:r>
              <a:rPr lang="es-GT" sz="1000" dirty="0" smtClean="0"/>
              <a:t> el </a:t>
            </a:r>
            <a:r>
              <a:rPr lang="es-GT" sz="1000" dirty="0" err="1" smtClean="0"/>
              <a:t>Fiori</a:t>
            </a:r>
            <a:r>
              <a:rPr lang="es-GT" sz="1000" dirty="0" smtClean="0"/>
              <a:t> </a:t>
            </a:r>
            <a:r>
              <a:rPr lang="es-GT" sz="1000" dirty="0" err="1" smtClean="0"/>
              <a:t>launchbed</a:t>
            </a:r>
            <a:r>
              <a:rPr lang="es-GT" sz="1000" dirty="0" smtClean="0"/>
              <a:t> (plataforma de lanzamiento)</a:t>
            </a:r>
          </a:p>
          <a:p>
            <a:pPr algn="just"/>
            <a:r>
              <a:rPr lang="es-GT" sz="1000" dirty="0" smtClean="0"/>
              <a:t>Ir a binoculares: buscar actividad </a:t>
            </a:r>
          </a:p>
          <a:p>
            <a:pPr algn="just"/>
            <a:endParaRPr lang="es-GT" sz="1000" dirty="0" smtClean="0"/>
          </a:p>
          <a:p>
            <a:pPr algn="just"/>
            <a:endParaRPr lang="es-GT" sz="1000" dirty="0" smtClean="0"/>
          </a:p>
          <a:p>
            <a:pPr algn="just"/>
            <a:endParaRPr lang="es-GT" sz="1000" dirty="0"/>
          </a:p>
          <a:p>
            <a:pPr algn="just"/>
            <a:endParaRPr lang="es-GT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54" y="3534647"/>
            <a:ext cx="3930405" cy="2441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189" y="3979572"/>
            <a:ext cx="1691713" cy="3090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3189" y="3657600"/>
            <a:ext cx="419851" cy="32197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321051" y="4407184"/>
            <a:ext cx="242433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900" dirty="0" smtClean="0"/>
              <a:t>Seleccionar el catálogo</a:t>
            </a:r>
            <a:endParaRPr lang="es-GT" sz="9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392" y="841963"/>
            <a:ext cx="4770434" cy="255805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 flipV="1">
            <a:off x="4759451" y="1157562"/>
            <a:ext cx="875557" cy="34867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4759451" y="1821833"/>
            <a:ext cx="706853" cy="43346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4059534" y="2431702"/>
            <a:ext cx="1297858" cy="544812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060" y="3901982"/>
            <a:ext cx="5275766" cy="2450826"/>
          </a:xfrm>
          <a:prstGeom prst="rect">
            <a:avLst/>
          </a:prstGeom>
        </p:spPr>
      </p:pic>
      <p:cxnSp>
        <p:nvCxnSpPr>
          <p:cNvPr id="21" name="Straight Arrow Connector 20"/>
          <p:cNvCxnSpPr/>
          <p:nvPr/>
        </p:nvCxnSpPr>
        <p:spPr>
          <a:xfrm flipV="1">
            <a:off x="3519149" y="4288665"/>
            <a:ext cx="1838243" cy="286435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730003" y="4407185"/>
            <a:ext cx="1414375" cy="828006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6792686" y="5305530"/>
            <a:ext cx="351692" cy="562707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9464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0354" y="516365"/>
            <a:ext cx="4049097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Semana  2 Unidad </a:t>
            </a:r>
            <a:r>
              <a:rPr lang="es-GT" sz="1000" dirty="0"/>
              <a:t>1</a:t>
            </a:r>
            <a:endParaRPr lang="es-GT" sz="1000" dirty="0" smtClean="0"/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Fase de planificación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Ejemplo </a:t>
            </a:r>
            <a:r>
              <a:rPr lang="es-GT" sz="1000" dirty="0" err="1" smtClean="0"/>
              <a:t>Ttrade</a:t>
            </a:r>
            <a:r>
              <a:rPr lang="es-GT" sz="1000" dirty="0" smtClean="0"/>
              <a:t> SE (Holanda), 400 trabajadores, 5000 clientes para distribuir y maneja y distribuye globalmente 300 marcas, el reto es expandirse y mantener su lugar como competidor principal en un ambiente de constante cambio y volátil.   Dado este crecimiento la empresa necesita un ERP que permita cubrir sus necesidades mas allá de lo que un sistema ERP tradicional puede normalmente.  Deciden comprar SAP S4HANA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r>
              <a:rPr lang="es-GT" sz="1000" dirty="0" smtClean="0"/>
              <a:t>, </a:t>
            </a:r>
            <a:r>
              <a:rPr lang="es-GT" sz="1000" dirty="0" err="1" smtClean="0"/>
              <a:t>edition</a:t>
            </a:r>
            <a:r>
              <a:rPr lang="es-GT" sz="1000" dirty="0" smtClean="0"/>
              <a:t>.</a:t>
            </a:r>
          </a:p>
          <a:p>
            <a:pPr algn="just"/>
            <a:endParaRPr lang="es-GT" sz="1000" dirty="0"/>
          </a:p>
          <a:p>
            <a:pPr algn="just"/>
            <a:endParaRPr lang="es-GT" sz="1000" dirty="0" smtClean="0"/>
          </a:p>
          <a:p>
            <a:pPr algn="just"/>
            <a:r>
              <a:rPr lang="es-GT" sz="1000" dirty="0" smtClean="0"/>
              <a:t>SAP </a:t>
            </a:r>
            <a:r>
              <a:rPr lang="es-GT" sz="1000" dirty="0" err="1" smtClean="0"/>
              <a:t>Activated</a:t>
            </a:r>
            <a:r>
              <a:rPr lang="es-GT" sz="1000" dirty="0" smtClean="0"/>
              <a:t> S4HANA contiene las BP, metodologías y guías de configuración para cualquier ruta e implementación de S4HANA 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err="1" smtClean="0"/>
              <a:t>Bulding</a:t>
            </a:r>
            <a:r>
              <a:rPr lang="es-GT" sz="1000" dirty="0" smtClean="0"/>
              <a:t> Blocks </a:t>
            </a:r>
          </a:p>
          <a:p>
            <a:pPr marL="228600" indent="-228600" algn="just">
              <a:buAutoNum type="arabicPeriod"/>
            </a:pPr>
            <a:r>
              <a:rPr lang="es-GT" sz="1000" dirty="0" smtClean="0"/>
              <a:t>SAP </a:t>
            </a:r>
            <a:r>
              <a:rPr lang="es-GT" sz="1000" dirty="0" err="1" smtClean="0"/>
              <a:t>Best</a:t>
            </a:r>
            <a:r>
              <a:rPr lang="es-GT" sz="1000" dirty="0" smtClean="0"/>
              <a:t> </a:t>
            </a:r>
            <a:r>
              <a:rPr lang="es-GT" sz="1000" dirty="0" err="1" smtClean="0"/>
              <a:t>Practices</a:t>
            </a:r>
            <a:r>
              <a:rPr lang="es-GT" sz="1000" dirty="0" smtClean="0"/>
              <a:t> SAP S/4HANA </a:t>
            </a:r>
            <a:r>
              <a:rPr lang="es-GT" sz="1000" dirty="0" err="1" smtClean="0"/>
              <a:t>cloud</a:t>
            </a:r>
            <a:r>
              <a:rPr lang="es-GT" sz="1000" dirty="0" smtClean="0"/>
              <a:t> and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endParaRPr lang="es-GT" sz="1000" dirty="0" smtClean="0"/>
          </a:p>
          <a:p>
            <a:pPr marL="228600" indent="-228600" algn="just">
              <a:buAutoNum type="arabicPeriod"/>
            </a:pPr>
            <a:r>
              <a:rPr lang="es-GT" sz="1000" dirty="0" smtClean="0"/>
              <a:t>Contenido de migración si no se viene de un sistema SAP o de migración de bases de datos si se viene de un sistema ERP de SAP.</a:t>
            </a:r>
          </a:p>
          <a:p>
            <a:pPr marL="228600" indent="-228600" algn="just">
              <a:buAutoNum type="arabicPeriod"/>
            </a:pPr>
            <a:r>
              <a:rPr lang="es-GT" sz="1000" dirty="0" smtClean="0"/>
              <a:t>Contenido de Integración entre S4HANA y otras soluciones de SAP ERP.</a:t>
            </a:r>
          </a:p>
          <a:p>
            <a:pPr algn="just"/>
            <a:r>
              <a:rPr lang="es-GT" sz="1000" dirty="0" smtClean="0"/>
              <a:t>Herramientas para guías de configuración</a:t>
            </a:r>
          </a:p>
          <a:p>
            <a:pPr algn="just"/>
            <a:endParaRPr lang="es-GT" sz="1000" dirty="0" smtClean="0"/>
          </a:p>
          <a:p>
            <a:pPr algn="just"/>
            <a:r>
              <a:rPr lang="es-GT" sz="1000" dirty="0" smtClean="0"/>
              <a:t>Guías de configuración de </a:t>
            </a:r>
            <a:r>
              <a:rPr lang="es-GT" sz="1000" dirty="0" err="1" smtClean="0"/>
              <a:t>autoservico</a:t>
            </a:r>
            <a:endParaRPr lang="es-GT" sz="1000" dirty="0" smtClean="0"/>
          </a:p>
          <a:p>
            <a:pPr algn="just"/>
            <a:r>
              <a:rPr lang="es-GT" sz="1000" dirty="0" err="1" smtClean="0"/>
              <a:t>Solution</a:t>
            </a:r>
            <a:r>
              <a:rPr lang="es-GT" sz="1000" dirty="0" smtClean="0"/>
              <a:t> </a:t>
            </a:r>
            <a:r>
              <a:rPr lang="es-GT" sz="1000" dirty="0" err="1" smtClean="0"/>
              <a:t>Builder</a:t>
            </a:r>
            <a:r>
              <a:rPr lang="es-GT" sz="1000" dirty="0" smtClean="0"/>
              <a:t> </a:t>
            </a:r>
          </a:p>
          <a:p>
            <a:pPr algn="just"/>
            <a:r>
              <a:rPr lang="es-GT" sz="1000" dirty="0" err="1" smtClean="0"/>
              <a:t>Solution</a:t>
            </a:r>
            <a:r>
              <a:rPr lang="es-GT" sz="1000" dirty="0" smtClean="0"/>
              <a:t> manager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Metodología de información para </a:t>
            </a:r>
            <a:r>
              <a:rPr lang="es-GT" sz="1000" dirty="0" err="1" smtClean="0"/>
              <a:t>On</a:t>
            </a:r>
            <a:r>
              <a:rPr lang="es-GT" sz="1000" dirty="0" smtClean="0"/>
              <a:t> Cloud y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endParaRPr lang="es-GT" sz="1000" dirty="0" smtClean="0"/>
          </a:p>
          <a:p>
            <a:pPr algn="just"/>
            <a:endParaRPr lang="es-GT" sz="1000" dirty="0" smtClean="0"/>
          </a:p>
          <a:p>
            <a:pPr algn="just"/>
            <a:r>
              <a:rPr lang="es-GT" sz="1000" dirty="0" smtClean="0"/>
              <a:t>Identificación de las habilidades correctas para los roles requeridos para efectuar una correcta implementación.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Open SAP, </a:t>
            </a:r>
            <a:r>
              <a:rPr lang="es-GT" sz="1000" dirty="0" err="1" smtClean="0"/>
              <a:t>Learning</a:t>
            </a:r>
            <a:r>
              <a:rPr lang="es-GT" sz="1000" dirty="0" smtClean="0"/>
              <a:t> </a:t>
            </a:r>
            <a:r>
              <a:rPr lang="es-GT" sz="1000" dirty="0" err="1" smtClean="0"/>
              <a:t>Hub</a:t>
            </a:r>
            <a:r>
              <a:rPr lang="es-GT" sz="1000" dirty="0" smtClean="0"/>
              <a:t> y aulas</a:t>
            </a:r>
          </a:p>
          <a:p>
            <a:pPr algn="just"/>
            <a:endParaRPr lang="es-GT" sz="1000" dirty="0" smtClean="0"/>
          </a:p>
          <a:p>
            <a:pPr algn="just"/>
            <a:r>
              <a:rPr lang="es-GT" sz="1200" b="1" dirty="0" smtClean="0"/>
              <a:t>Ojo   =&gt;   Training.SAP.com/</a:t>
            </a:r>
            <a:r>
              <a:rPr lang="es-GT" sz="1200" b="1" dirty="0" err="1" smtClean="0"/>
              <a:t>learning</a:t>
            </a:r>
            <a:endParaRPr lang="es-GT" sz="1200" b="1" dirty="0" smtClean="0"/>
          </a:p>
          <a:p>
            <a:pPr algn="just"/>
            <a:endParaRPr lang="es-GT" sz="1000" dirty="0"/>
          </a:p>
          <a:p>
            <a:pPr algn="just"/>
            <a:r>
              <a:rPr lang="es-GT" sz="1000" dirty="0" smtClean="0"/>
              <a:t>SAP </a:t>
            </a:r>
            <a:r>
              <a:rPr lang="es-GT" sz="1000" dirty="0" err="1" smtClean="0"/>
              <a:t>Activate</a:t>
            </a:r>
            <a:r>
              <a:rPr lang="es-GT" sz="1000" dirty="0" smtClean="0"/>
              <a:t> </a:t>
            </a:r>
            <a:r>
              <a:rPr lang="es-GT" sz="1000" dirty="0" err="1" smtClean="0"/>
              <a:t>methology</a:t>
            </a:r>
            <a:r>
              <a:rPr lang="es-GT" sz="1000" dirty="0" smtClean="0"/>
              <a:t> (</a:t>
            </a:r>
            <a:r>
              <a:rPr lang="es-GT" sz="1000" dirty="0" err="1" smtClean="0"/>
              <a:t>cloud</a:t>
            </a:r>
            <a:r>
              <a:rPr lang="es-GT" sz="1000" dirty="0" smtClean="0"/>
              <a:t>, </a:t>
            </a:r>
            <a:r>
              <a:rPr lang="es-GT" sz="1000" dirty="0" err="1" smtClean="0"/>
              <a:t>hybrid</a:t>
            </a:r>
            <a:r>
              <a:rPr lang="es-GT" sz="1000" dirty="0" smtClean="0"/>
              <a:t> </a:t>
            </a:r>
            <a:r>
              <a:rPr lang="es-GT" sz="1000" dirty="0" err="1" smtClean="0"/>
              <a:t>or</a:t>
            </a:r>
            <a:r>
              <a:rPr lang="es-GT" sz="1000" dirty="0" smtClean="0"/>
              <a:t>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r>
              <a:rPr lang="es-GT" sz="1000" dirty="0" smtClean="0"/>
              <a:t>)</a:t>
            </a:r>
          </a:p>
          <a:p>
            <a:pPr algn="just"/>
            <a:endParaRPr lang="es-GT" sz="1000" dirty="0"/>
          </a:p>
          <a:p>
            <a:pPr algn="just"/>
            <a:endParaRPr lang="es-GT" sz="10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2842" t="13445" r="4197" b="18823"/>
          <a:stretch/>
        </p:blipFill>
        <p:spPr>
          <a:xfrm>
            <a:off x="5454503" y="101814"/>
            <a:ext cx="6507125" cy="339629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70351" y="3807859"/>
            <a:ext cx="286809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smtClean="0"/>
              <a:t>Go.Support.sap.com/</a:t>
            </a:r>
            <a:r>
              <a:rPr lang="es-GT" sz="900" dirty="0" err="1" smtClean="0"/>
              <a:t>roadmapviewer</a:t>
            </a:r>
            <a:r>
              <a:rPr lang="es-GT" sz="900" dirty="0" smtClean="0"/>
              <a:t>/?</a:t>
            </a:r>
            <a:r>
              <a:rPr lang="es-GT" sz="900" dirty="0" err="1" smtClean="0"/>
              <a:t>sap</a:t>
            </a:r>
            <a:r>
              <a:rPr lang="es-GT" sz="900" dirty="0" smtClean="0"/>
              <a:t>-lenguaje=EN#</a:t>
            </a:r>
            <a:endParaRPr lang="es-GT" sz="900" dirty="0"/>
          </a:p>
        </p:txBody>
      </p:sp>
      <p:cxnSp>
        <p:nvCxnSpPr>
          <p:cNvPr id="7" name="Straight Arrow Connector 6"/>
          <p:cNvCxnSpPr>
            <a:endCxn id="6" idx="0"/>
          </p:cNvCxnSpPr>
          <p:nvPr/>
        </p:nvCxnSpPr>
        <p:spPr>
          <a:xfrm flipH="1">
            <a:off x="6804398" y="3200400"/>
            <a:ext cx="266254" cy="60745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081283" y="4233021"/>
            <a:ext cx="14462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smtClean="0"/>
              <a:t>https://Rapid.sap.com/bp/</a:t>
            </a:r>
            <a:endParaRPr lang="es-GT" sz="900" dirty="0"/>
          </a:p>
        </p:txBody>
      </p:sp>
      <p:sp>
        <p:nvSpPr>
          <p:cNvPr id="11" name="Rectangle 10"/>
          <p:cNvSpPr/>
          <p:nvPr/>
        </p:nvSpPr>
        <p:spPr>
          <a:xfrm>
            <a:off x="7798539" y="4233021"/>
            <a:ext cx="15488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err="1" smtClean="0"/>
              <a:t>Best</a:t>
            </a:r>
            <a:r>
              <a:rPr lang="es-GT" sz="900" dirty="0" smtClean="0"/>
              <a:t> </a:t>
            </a:r>
            <a:r>
              <a:rPr lang="es-GT" sz="900" dirty="0" err="1" smtClean="0"/>
              <a:t>practices</a:t>
            </a:r>
            <a:r>
              <a:rPr lang="es-GT" sz="900" dirty="0" smtClean="0"/>
              <a:t>, necito el </a:t>
            </a:r>
            <a:r>
              <a:rPr lang="es-GT" sz="900" dirty="0" err="1" smtClean="0"/>
              <a:t>login</a:t>
            </a:r>
            <a:endParaRPr lang="es-GT" sz="900" dirty="0"/>
          </a:p>
        </p:txBody>
      </p:sp>
      <p:cxnSp>
        <p:nvCxnSpPr>
          <p:cNvPr id="12" name="Straight Arrow Connector 11"/>
          <p:cNvCxnSpPr>
            <a:stCxn id="10" idx="3"/>
            <a:endCxn id="11" idx="1"/>
          </p:cNvCxnSpPr>
          <p:nvPr/>
        </p:nvCxnSpPr>
        <p:spPr>
          <a:xfrm>
            <a:off x="7527513" y="4348437"/>
            <a:ext cx="271026" cy="0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5677786" y="4038691"/>
            <a:ext cx="3944679" cy="597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sp>
        <p:nvSpPr>
          <p:cNvPr id="17" name="Rectangle 16"/>
          <p:cNvSpPr/>
          <p:nvPr/>
        </p:nvSpPr>
        <p:spPr>
          <a:xfrm>
            <a:off x="6026781" y="4828385"/>
            <a:ext cx="1555234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smtClean="0"/>
              <a:t>/</a:t>
            </a:r>
            <a:r>
              <a:rPr lang="es-GT" sz="900" dirty="0" err="1" smtClean="0"/>
              <a:t>smb</a:t>
            </a:r>
            <a:r>
              <a:rPr lang="es-GT" sz="900" dirty="0" smtClean="0"/>
              <a:t>/</a:t>
            </a:r>
            <a:r>
              <a:rPr lang="es-GT" sz="900" dirty="0" err="1" smtClean="0"/>
              <a:t>bbi</a:t>
            </a:r>
            <a:r>
              <a:rPr lang="es-GT" sz="900" dirty="0" smtClean="0"/>
              <a:t>    </a:t>
            </a:r>
            <a:r>
              <a:rPr lang="es-GT" sz="900" dirty="0" err="1" smtClean="0"/>
              <a:t>Solution</a:t>
            </a:r>
            <a:r>
              <a:rPr lang="es-GT" sz="900" dirty="0" smtClean="0"/>
              <a:t> manager</a:t>
            </a:r>
            <a:endParaRPr lang="es-GT" sz="900" dirty="0"/>
          </a:p>
        </p:txBody>
      </p:sp>
      <p:sp>
        <p:nvSpPr>
          <p:cNvPr id="18" name="Rectangle 17"/>
          <p:cNvSpPr/>
          <p:nvPr/>
        </p:nvSpPr>
        <p:spPr>
          <a:xfrm>
            <a:off x="7689695" y="4828385"/>
            <a:ext cx="331533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900" dirty="0" err="1" smtClean="0"/>
              <a:t>Solution</a:t>
            </a:r>
            <a:r>
              <a:rPr lang="es-GT" sz="900" dirty="0" smtClean="0"/>
              <a:t> manager 7.2 + </a:t>
            </a:r>
            <a:r>
              <a:rPr lang="es-GT" sz="900" dirty="0" err="1" smtClean="0"/>
              <a:t>Best</a:t>
            </a:r>
            <a:r>
              <a:rPr lang="es-GT" sz="900" dirty="0" smtClean="0"/>
              <a:t> </a:t>
            </a:r>
            <a:r>
              <a:rPr lang="es-GT" sz="900" dirty="0" err="1" smtClean="0"/>
              <a:t>Preactices</a:t>
            </a:r>
            <a:r>
              <a:rPr lang="es-GT" sz="900" dirty="0" smtClean="0"/>
              <a:t> es lo recomendado por SAP</a:t>
            </a:r>
            <a:endParaRPr lang="es-GT" sz="900" dirty="0"/>
          </a:p>
        </p:txBody>
      </p:sp>
    </p:spTree>
    <p:extLst>
      <p:ext uri="{BB962C8B-B14F-4D97-AF65-F5344CB8AC3E}">
        <p14:creationId xmlns:p14="http://schemas.microsoft.com/office/powerpoint/2010/main" val="26029948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4748" y="414543"/>
            <a:ext cx="40490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Semana  2 Unidad 2</a:t>
            </a:r>
          </a:p>
          <a:p>
            <a:pPr algn="just"/>
            <a:endParaRPr lang="es-GT" sz="1000" dirty="0"/>
          </a:p>
          <a:p>
            <a:pPr algn="just"/>
            <a:r>
              <a:rPr lang="es-GT" sz="1000" dirty="0" err="1" smtClean="0"/>
              <a:t>System</a:t>
            </a:r>
            <a:r>
              <a:rPr lang="es-GT" sz="1000" dirty="0" smtClean="0"/>
              <a:t> </a:t>
            </a:r>
            <a:r>
              <a:rPr lang="es-GT" sz="1000" dirty="0" err="1" smtClean="0"/>
              <a:t>landscape</a:t>
            </a:r>
            <a:r>
              <a:rPr lang="es-GT" sz="1000" dirty="0" smtClean="0"/>
              <a:t> </a:t>
            </a:r>
            <a:r>
              <a:rPr lang="es-GT" sz="1000" dirty="0" err="1" smtClean="0"/>
              <a:t>setup</a:t>
            </a:r>
            <a:r>
              <a:rPr lang="es-GT" sz="1000" dirty="0" smtClean="0"/>
              <a:t> and </a:t>
            </a:r>
            <a:r>
              <a:rPr lang="es-GT" sz="1000" dirty="0" err="1" smtClean="0"/>
              <a:t>installation</a:t>
            </a:r>
            <a:endParaRPr lang="es-GT" sz="1000" dirty="0" smtClean="0"/>
          </a:p>
          <a:p>
            <a:pPr algn="just"/>
            <a:endParaRPr lang="es-GT" sz="1000" dirty="0"/>
          </a:p>
          <a:p>
            <a:pPr algn="just"/>
            <a:endParaRPr lang="es-GT" sz="1000" dirty="0"/>
          </a:p>
          <a:p>
            <a:pPr algn="just"/>
            <a:endParaRPr lang="es-GT" sz="1000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48" y="1045484"/>
            <a:ext cx="2771775" cy="2647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07846" y="183710"/>
            <a:ext cx="404909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Semana  2 Unidad 5</a:t>
            </a:r>
            <a:endParaRPr lang="es-GT" sz="1000" dirty="0"/>
          </a:p>
          <a:p>
            <a:pPr algn="just"/>
            <a:r>
              <a:rPr lang="es-GT" sz="1000" dirty="0" smtClean="0"/>
              <a:t>Migración de datos, en el S4HANA Cloud ir a </a:t>
            </a:r>
            <a:r>
              <a:rPr lang="es-GT" sz="1000" dirty="0" err="1" smtClean="0"/>
              <a:t>Manage</a:t>
            </a:r>
            <a:r>
              <a:rPr lang="es-GT" sz="1000" dirty="0" smtClean="0"/>
              <a:t> </a:t>
            </a:r>
            <a:r>
              <a:rPr lang="es-GT" sz="1000" dirty="0" err="1" smtClean="0"/>
              <a:t>your</a:t>
            </a:r>
            <a:r>
              <a:rPr lang="es-GT" sz="1000" dirty="0" smtClean="0"/>
              <a:t> </a:t>
            </a:r>
            <a:r>
              <a:rPr lang="es-GT" sz="1000" dirty="0" err="1" smtClean="0"/>
              <a:t>saolution</a:t>
            </a:r>
            <a:r>
              <a:rPr lang="es-GT" sz="1000" dirty="0" smtClean="0"/>
              <a:t> del SAP </a:t>
            </a:r>
            <a:r>
              <a:rPr lang="es-GT" sz="1000" dirty="0" err="1" smtClean="0"/>
              <a:t>Fiori</a:t>
            </a:r>
            <a:r>
              <a:rPr lang="es-GT" sz="1000" dirty="0" smtClean="0"/>
              <a:t> </a:t>
            </a:r>
            <a:r>
              <a:rPr lang="es-GT" sz="1000" dirty="0" err="1" smtClean="0"/>
              <a:t>launchpad</a:t>
            </a:r>
            <a:r>
              <a:rPr lang="es-GT" sz="1000" dirty="0" smtClean="0"/>
              <a:t> &gt; </a:t>
            </a:r>
            <a:r>
              <a:rPr lang="es-GT" sz="1000" dirty="0" err="1" smtClean="0"/>
              <a:t>Migrate</a:t>
            </a:r>
            <a:r>
              <a:rPr lang="es-GT" sz="1000" dirty="0" smtClean="0"/>
              <a:t> </a:t>
            </a:r>
            <a:r>
              <a:rPr lang="es-GT" sz="1000" dirty="0" err="1" smtClean="0"/>
              <a:t>Your</a:t>
            </a:r>
            <a:r>
              <a:rPr lang="es-GT" sz="1000" dirty="0" smtClean="0"/>
              <a:t> Data</a:t>
            </a:r>
          </a:p>
          <a:p>
            <a:pPr algn="just"/>
            <a:endParaRPr lang="es-GT" sz="1000" dirty="0" smtClean="0"/>
          </a:p>
          <a:p>
            <a:pPr algn="just"/>
            <a:r>
              <a:rPr lang="es-GT" sz="1000" dirty="0" err="1" smtClean="0"/>
              <a:t>Migration</a:t>
            </a:r>
            <a:r>
              <a:rPr lang="es-GT" sz="1000" dirty="0" smtClean="0"/>
              <a:t> </a:t>
            </a:r>
            <a:r>
              <a:rPr lang="es-GT" sz="1000" dirty="0" err="1" smtClean="0"/>
              <a:t>object</a:t>
            </a:r>
            <a:r>
              <a:rPr lang="es-GT" sz="1000" dirty="0" smtClean="0"/>
              <a:t> </a:t>
            </a:r>
            <a:r>
              <a:rPr lang="es-GT" sz="1000" dirty="0" err="1" smtClean="0"/>
              <a:t>modeller</a:t>
            </a:r>
            <a:r>
              <a:rPr lang="es-GT" sz="1000" dirty="0" smtClean="0"/>
              <a:t> in </a:t>
            </a:r>
            <a:r>
              <a:rPr lang="es-GT" sz="1000" dirty="0" err="1" smtClean="0"/>
              <a:t>sap</a:t>
            </a:r>
            <a:r>
              <a:rPr lang="es-GT" sz="1000" dirty="0" smtClean="0"/>
              <a:t>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demand</a:t>
            </a:r>
            <a:endParaRPr lang="es-GT" sz="10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6138" y="1229557"/>
            <a:ext cx="2466975" cy="2857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15212" y="1389083"/>
            <a:ext cx="20441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1000" dirty="0" err="1" smtClean="0"/>
              <a:t>Colud</a:t>
            </a:r>
            <a:r>
              <a:rPr lang="es-GT" sz="1000" dirty="0" smtClean="0"/>
              <a:t>, se puede usar en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endParaRPr lang="es-GT" sz="1000" dirty="0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8178085" y="1512194"/>
            <a:ext cx="837127" cy="128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8596648" y="2000308"/>
            <a:ext cx="295763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000" dirty="0" smtClean="0"/>
              <a:t>Si se necesitan añadir objetos debe hacerse a mano o</a:t>
            </a:r>
          </a:p>
          <a:p>
            <a:pPr algn="just"/>
            <a:r>
              <a:rPr lang="es-GT" sz="1000" dirty="0" smtClean="0"/>
              <a:t>Ir a Data </a:t>
            </a:r>
            <a:r>
              <a:rPr lang="es-GT" sz="1000" dirty="0" err="1" smtClean="0"/>
              <a:t>Services</a:t>
            </a:r>
            <a:r>
              <a:rPr lang="es-GT" sz="1000" dirty="0" smtClean="0"/>
              <a:t>, que es una herramienta que debe instalarse por separado para ABAP </a:t>
            </a:r>
            <a:endParaRPr lang="es-GT" sz="1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2939" y="4000500"/>
            <a:ext cx="2362200" cy="28575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9419082" y="4072952"/>
            <a:ext cx="79861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endParaRPr lang="es-GT" sz="10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2376" y="3948824"/>
            <a:ext cx="2390775" cy="2838450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 flipH="1">
            <a:off x="8401542" y="4196063"/>
            <a:ext cx="837127" cy="12879"/>
          </a:xfrm>
          <a:prstGeom prst="straightConnector1">
            <a:avLst/>
          </a:prstGeom>
          <a:ln w="25400">
            <a:solidFill>
              <a:srgbClr val="FF0000"/>
            </a:solidFill>
            <a:tailEnd type="stealth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3545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204" y="209467"/>
            <a:ext cx="404909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GT" sz="1000" dirty="0" smtClean="0"/>
              <a:t>ABAP web </a:t>
            </a:r>
            <a:r>
              <a:rPr lang="es-GT" sz="1000" dirty="0" err="1" smtClean="0"/>
              <a:t>key</a:t>
            </a:r>
            <a:r>
              <a:rPr lang="es-GT" sz="1000" dirty="0" smtClean="0"/>
              <a:t> editor, sirve para añadir campos adicionales en las pantallas, se pueden añadir, mapeos, cheques o cálculos.</a:t>
            </a:r>
          </a:p>
          <a:p>
            <a:pPr algn="just"/>
            <a:r>
              <a:rPr lang="es-GT" sz="1000" dirty="0" smtClean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03" y="763465"/>
            <a:ext cx="7681269" cy="402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76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80222"/>
            <a:ext cx="5614367" cy="2943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38330"/>
            <a:ext cx="5609197" cy="30581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2089" y="380222"/>
            <a:ext cx="5666767" cy="29433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l="1215" r="5273"/>
          <a:stretch/>
        </p:blipFill>
        <p:spPr>
          <a:xfrm>
            <a:off x="6204709" y="3538330"/>
            <a:ext cx="5854147" cy="3130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460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540" y="276599"/>
            <a:ext cx="5589164" cy="295989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87540" y="1600200"/>
            <a:ext cx="4505565" cy="9264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GT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40" y="3564140"/>
            <a:ext cx="5589164" cy="3023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3360" y="158165"/>
            <a:ext cx="4133850" cy="353377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725260" y="3691940"/>
            <a:ext cx="323011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900" dirty="0" smtClean="0"/>
              <a:t>Para el transporte de la información, existen diferentes motores y aplicaciones para verificar, transformar y transportar la información plana al sistema S4HANA</a:t>
            </a:r>
          </a:p>
          <a:p>
            <a:pPr algn="just"/>
            <a:endParaRPr lang="es-GT" sz="900" dirty="0"/>
          </a:p>
          <a:p>
            <a:pPr algn="just"/>
            <a:r>
              <a:rPr lang="es-GT" sz="900" dirty="0" smtClean="0"/>
              <a:t>Verificar el estado de las tablas fuente y objeto, encontrar todas las tablas con datos de transacción.</a:t>
            </a:r>
          </a:p>
          <a:p>
            <a:pPr algn="just"/>
            <a:endParaRPr lang="es-GT" sz="900" dirty="0" smtClean="0"/>
          </a:p>
        </p:txBody>
      </p:sp>
    </p:spTree>
    <p:extLst>
      <p:ext uri="{BB962C8B-B14F-4D97-AF65-F5344CB8AC3E}">
        <p14:creationId xmlns:p14="http://schemas.microsoft.com/office/powerpoint/2010/main" val="1313704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301" y="555256"/>
            <a:ext cx="10664377" cy="43836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4967" y="185924"/>
            <a:ext cx="457809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050" b="1" dirty="0" smtClean="0"/>
              <a:t>Con lo que se cuenta ahora, cambiará en el segundo semestre de 2017</a:t>
            </a:r>
          </a:p>
        </p:txBody>
      </p:sp>
      <p:sp>
        <p:nvSpPr>
          <p:cNvPr id="6" name="Rectangle 5"/>
          <p:cNvSpPr/>
          <p:nvPr/>
        </p:nvSpPr>
        <p:spPr>
          <a:xfrm>
            <a:off x="856787" y="5054277"/>
            <a:ext cx="457809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GT" sz="1050" b="1" dirty="0" smtClean="0"/>
              <a:t>Para la transformación del ambiente sólo personal especializado de SAP puede hacerlo hasta el momento, la migración de datos sólo puede ser realizada por ellos, contactar a </a:t>
            </a:r>
            <a:r>
              <a:rPr lang="es-GT" sz="1050" b="1" dirty="0" smtClean="0">
                <a:hlinkClick r:id="rId3"/>
              </a:rPr>
              <a:t>sap_dmlt_gce@sap.com</a:t>
            </a:r>
            <a:endParaRPr lang="es-GT" sz="1050" b="1" dirty="0" smtClean="0"/>
          </a:p>
          <a:p>
            <a:pPr algn="just"/>
            <a:endParaRPr lang="es-GT" sz="1050" b="1" dirty="0"/>
          </a:p>
          <a:p>
            <a:pPr marL="228600" indent="-228600" algn="just">
              <a:buAutoNum type="arabicPeriod"/>
            </a:pPr>
            <a:r>
              <a:rPr lang="es-GT" sz="1050" b="1" dirty="0" smtClean="0"/>
              <a:t>Ir SAP S4HANA </a:t>
            </a:r>
            <a:r>
              <a:rPr lang="es-GT" sz="1050" b="1" dirty="0" err="1" smtClean="0"/>
              <a:t>Roadmap</a:t>
            </a:r>
            <a:endParaRPr lang="es-GT" sz="1050" b="1" dirty="0" smtClean="0"/>
          </a:p>
          <a:p>
            <a:pPr marL="228600" indent="-228600" algn="just">
              <a:buAutoNum type="arabicPeriod"/>
            </a:pPr>
            <a:r>
              <a:rPr lang="es-GT" sz="1050" b="1" dirty="0" smtClean="0"/>
              <a:t>Discovery workshop SAP S4HANA</a:t>
            </a:r>
          </a:p>
          <a:p>
            <a:pPr marL="228600" indent="-228600" algn="just">
              <a:buAutoNum type="arabicPeriod"/>
            </a:pPr>
            <a:r>
              <a:rPr lang="es-GT" sz="1050" b="1" dirty="0" smtClean="0"/>
              <a:t>SAP </a:t>
            </a:r>
            <a:r>
              <a:rPr lang="es-GT" sz="1050" b="1" dirty="0" err="1" smtClean="0"/>
              <a:t>Value</a:t>
            </a:r>
            <a:r>
              <a:rPr lang="es-GT" sz="1050" b="1" dirty="0" smtClean="0"/>
              <a:t> </a:t>
            </a:r>
            <a:r>
              <a:rPr lang="es-GT" sz="1050" b="1" dirty="0" err="1" smtClean="0"/>
              <a:t>assurance</a:t>
            </a:r>
            <a:endParaRPr lang="es-GT" sz="1050" b="1" dirty="0" smtClean="0"/>
          </a:p>
          <a:p>
            <a:pPr marL="228600" indent="-228600" algn="just">
              <a:buAutoNum type="arabicPeriod"/>
            </a:pPr>
            <a:endParaRPr lang="es-GT" sz="1050" b="1" dirty="0" smtClean="0"/>
          </a:p>
        </p:txBody>
      </p:sp>
    </p:spTree>
    <p:extLst>
      <p:ext uri="{BB962C8B-B14F-4D97-AF65-F5344CB8AC3E}">
        <p14:creationId xmlns:p14="http://schemas.microsoft.com/office/powerpoint/2010/main" val="3616883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2703490" cy="497760"/>
          </a:xfrm>
        </p:spPr>
        <p:txBody>
          <a:bodyPr>
            <a:normAutofit/>
          </a:bodyPr>
          <a:lstStyle/>
          <a:p>
            <a:r>
              <a:rPr lang="es-GT" sz="1800" b="1" dirty="0" err="1" smtClean="0"/>
              <a:t>Implementing</a:t>
            </a:r>
            <a:r>
              <a:rPr lang="es-GT" sz="1800" b="1" dirty="0" smtClean="0"/>
              <a:t> SAP S4HANA</a:t>
            </a:r>
            <a:endParaRPr lang="es-GT" sz="1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862886"/>
            <a:ext cx="3321676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s-GT" sz="1000" dirty="0" smtClean="0"/>
              <a:t>Convencer que hay una forma factible de implementar S4HANA, conceptos y herramientas y se enfocará en una forma conceptual y práctica.</a:t>
            </a:r>
          </a:p>
          <a:p>
            <a:pPr marL="0" indent="0" algn="just">
              <a:buNone/>
            </a:pPr>
            <a:endParaRPr lang="es-GT" sz="1000" dirty="0"/>
          </a:p>
          <a:p>
            <a:pPr marL="0" indent="0" algn="just">
              <a:buNone/>
            </a:pPr>
            <a:endParaRPr lang="es-GT" sz="1000" dirty="0" smtClean="0"/>
          </a:p>
          <a:p>
            <a:pPr marL="0" indent="0" algn="just">
              <a:buNone/>
            </a:pPr>
            <a:endParaRPr lang="es-GT" sz="1000" dirty="0"/>
          </a:p>
          <a:p>
            <a:pPr marL="0" indent="0" algn="just">
              <a:buNone/>
            </a:pPr>
            <a:endParaRPr lang="es-GT" sz="1000" dirty="0" smtClean="0"/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3 escenarios de transición para S4HANA</a:t>
            </a:r>
          </a:p>
          <a:p>
            <a:pPr algn="just">
              <a:spcBef>
                <a:spcPts val="0"/>
              </a:spcBef>
              <a:buAutoNum type="arabicPeriod"/>
            </a:pPr>
            <a:r>
              <a:rPr lang="es-GT" sz="1000" dirty="0" smtClean="0"/>
              <a:t>Implementación nueva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HANA *  S4HANA </a:t>
            </a:r>
            <a:r>
              <a:rPr lang="es-GT" sz="1000" dirty="0" err="1" smtClean="0"/>
              <a:t>On</a:t>
            </a:r>
            <a:r>
              <a:rPr lang="es-GT" sz="1000" dirty="0" smtClean="0"/>
              <a:t> </a:t>
            </a:r>
            <a:r>
              <a:rPr lang="es-GT" sz="1000" dirty="0" err="1" smtClean="0"/>
              <a:t>Premise</a:t>
            </a:r>
            <a:r>
              <a:rPr lang="es-GT" sz="1000" dirty="0" smtClean="0"/>
              <a:t>, se pasan los datos </a:t>
            </a:r>
            <a:r>
              <a:rPr lang="es-GT" sz="1000" dirty="0" smtClean="0"/>
              <a:t>de </a:t>
            </a:r>
            <a:r>
              <a:rPr lang="es-GT" sz="1000" dirty="0" smtClean="0"/>
              <a:t>cualquier sistema </a:t>
            </a:r>
            <a:r>
              <a:rPr lang="es-GT" sz="1000" dirty="0" err="1" smtClean="0"/>
              <a:t>extern</a:t>
            </a:r>
            <a:r>
              <a:rPr lang="es-GT" sz="1000" dirty="0" smtClean="0"/>
              <a:t> a la nube y queda funcionando.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GT" sz="10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2. Conversión de sistema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De ERP6 (corriendo en otra base de datos distinta a HANA) se convierten las mismas a S4HANA en un paso y se </a:t>
            </a:r>
            <a:r>
              <a:rPr lang="es-GT" sz="1000" dirty="0" err="1" smtClean="0"/>
              <a:t>implmentan</a:t>
            </a:r>
            <a:r>
              <a:rPr lang="es-GT" sz="1000" dirty="0" smtClean="0"/>
              <a:t> los nuevos programas con el Software </a:t>
            </a:r>
            <a:r>
              <a:rPr lang="es-GT" sz="1000" dirty="0" err="1" smtClean="0"/>
              <a:t>Update</a:t>
            </a:r>
            <a:r>
              <a:rPr lang="es-GT" sz="1000" dirty="0" smtClean="0"/>
              <a:t> Manager.  Aquí es donde se comparan los programas y se verifican los mismos para hacerlos funcionales en S4HANA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GT" sz="10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3. Transformación de servidores o implementación de los mismos, unificar mandantes para obtener las bases de datos unificadas y obtener información ´acumulada 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GT" sz="10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GT" sz="1000" dirty="0" smtClean="0"/>
              <a:t>SAP ACTIVATE es el nuevo marco de trabajo, </a:t>
            </a:r>
            <a:r>
              <a:rPr lang="es-GT" sz="1000" dirty="0" err="1" smtClean="0"/>
              <a:t>framework</a:t>
            </a:r>
            <a:r>
              <a:rPr lang="es-GT" sz="1000" dirty="0" smtClean="0"/>
              <a:t>, no importa que método de implementación se utilice, SAP ACTIVATE provee de las </a:t>
            </a:r>
            <a:r>
              <a:rPr lang="es-GT" sz="1000" dirty="0" err="1" smtClean="0"/>
              <a:t>Best</a:t>
            </a:r>
            <a:r>
              <a:rPr lang="es-GT" sz="1000" dirty="0" smtClean="0"/>
              <a:t> </a:t>
            </a:r>
            <a:r>
              <a:rPr lang="es-GT" sz="1000" dirty="0" err="1" smtClean="0"/>
              <a:t>Practices</a:t>
            </a:r>
            <a:r>
              <a:rPr lang="es-GT" sz="1000" dirty="0" smtClean="0"/>
              <a:t>, configuración asistida y de la metodología.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GT" sz="1000" dirty="0"/>
          </a:p>
          <a:p>
            <a:pPr marL="0" indent="0" algn="just">
              <a:spcBef>
                <a:spcPts val="0"/>
              </a:spcBef>
              <a:buNone/>
            </a:pPr>
            <a:r>
              <a:rPr lang="es-GT" sz="1200" dirty="0" smtClean="0"/>
              <a:t>1 Nueva implementación</a:t>
            </a:r>
          </a:p>
          <a:p>
            <a:pPr marL="0" indent="0" algn="just">
              <a:spcBef>
                <a:spcPts val="0"/>
              </a:spcBef>
              <a:buNone/>
            </a:pPr>
            <a:endParaRPr lang="es-GT" sz="1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0646"/>
            <a:ext cx="3286125" cy="1162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214224"/>
            <a:ext cx="4343400" cy="14192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649532" y="17705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endParaRPr lang="es-GT" sz="1200" dirty="0"/>
          </a:p>
          <a:p>
            <a:pPr algn="just"/>
            <a:r>
              <a:rPr lang="es-GT" sz="1200" dirty="0" smtClean="0"/>
              <a:t>2 Conversión de sistema ERP6 -&gt; S4HANA</a:t>
            </a:r>
            <a:endParaRPr lang="es-GT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532" y="614005"/>
            <a:ext cx="5361905" cy="361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888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7700</TotalTime>
  <Words>1879</Words>
  <Application>Microsoft Office PowerPoint</Application>
  <PresentationFormat>Widescreen</PresentationFormat>
  <Paragraphs>201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Implementing SAP S4HANA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Migración de Datos en S4HANA on premise</vt:lpstr>
    </vt:vector>
  </TitlesOfParts>
  <Company>Deloitte Touche Tohmatsu Services, Inc.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Garcia, Leonel (LATCO - Guatemala)</dc:creator>
  <cp:lastModifiedBy>Garcia, Leonel (LATCO - Guatemala)</cp:lastModifiedBy>
  <cp:revision>108</cp:revision>
  <dcterms:created xsi:type="dcterms:W3CDTF">2017-02-17T16:44:02Z</dcterms:created>
  <dcterms:modified xsi:type="dcterms:W3CDTF">2017-03-06T14:17:56Z</dcterms:modified>
</cp:coreProperties>
</file>